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24.xml" ContentType="application/vnd.openxmlformats-officedocument.presentationml.notesSlide+xml"/>
  <Override PartName="/ppt/notesSlides/notesSlide5.xml" ContentType="application/vnd.openxmlformats-officedocument.presentationml.notesSlide+xml"/>
  <Override PartName="/ppt/notesSlides/notesSlide25.xml" ContentType="application/vnd.openxmlformats-officedocument.presentationml.notesSlide+xml"/>
  <Override PartName="/ppt/notesSlides/notesSlide13.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5.xml" ContentType="application/vnd.openxmlformats-officedocument.presentationml.notesSlide+xml"/>
  <Override PartName="/ppt/notesSlides/notesSlide34.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10.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notesSlides/notesSlide31.xml" ContentType="application/vnd.openxmlformats-officedocument.presentationml.notesSlide+xml"/>
  <Override PartName="/ppt/notesSlides/notesSlide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17.xml" ContentType="application/vnd.openxmlformats-officedocument.presentationml.notesSlide+xml"/>
  <Override PartName="/ppt/notesSlides/notesSlide3.xml" ContentType="application/vnd.openxmlformats-officedocument.presentationml.notesSlide+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315" r:id="rId3"/>
    <p:sldId id="295" r:id="rId4"/>
    <p:sldId id="299" r:id="rId5"/>
    <p:sldId id="313" r:id="rId6"/>
    <p:sldId id="300" r:id="rId7"/>
    <p:sldId id="316" r:id="rId8"/>
    <p:sldId id="259" r:id="rId9"/>
    <p:sldId id="319" r:id="rId10"/>
    <p:sldId id="305" r:id="rId11"/>
    <p:sldId id="306" r:id="rId12"/>
    <p:sldId id="307" r:id="rId13"/>
    <p:sldId id="312" r:id="rId14"/>
    <p:sldId id="291" r:id="rId15"/>
    <p:sldId id="311" r:id="rId16"/>
    <p:sldId id="267" r:id="rId17"/>
    <p:sldId id="269" r:id="rId18"/>
    <p:sldId id="270" r:id="rId19"/>
    <p:sldId id="317" r:id="rId20"/>
    <p:sldId id="302" r:id="rId21"/>
    <p:sldId id="265" r:id="rId22"/>
    <p:sldId id="272" r:id="rId23"/>
    <p:sldId id="290" r:id="rId24"/>
    <p:sldId id="287" r:id="rId25"/>
    <p:sldId id="273" r:id="rId26"/>
    <p:sldId id="274" r:id="rId27"/>
    <p:sldId id="288" r:id="rId28"/>
    <p:sldId id="289" r:id="rId29"/>
    <p:sldId id="293" r:id="rId30"/>
    <p:sldId id="275" r:id="rId31"/>
    <p:sldId id="276" r:id="rId32"/>
    <p:sldId id="318" r:id="rId33"/>
    <p:sldId id="303" r:id="rId34"/>
    <p:sldId id="286" r:id="rId35"/>
    <p:sldId id="304" r:id="rId36"/>
    <p:sldId id="32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Zahreddine" initials="LZ" lastIdx="21" clrIdx="0">
    <p:extLst>
      <p:ext uri="{19B8F6BF-5375-455C-9EA6-DF929625EA0E}">
        <p15:presenceInfo xmlns:p15="http://schemas.microsoft.com/office/powerpoint/2012/main" userId="S-1-5-21-602162358-602609370-839522115-1125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BFF9"/>
    <a:srgbClr val="0070C0"/>
    <a:srgbClr val="E36C0A"/>
    <a:srgbClr val="FFC20F"/>
    <a:srgbClr val="9CDCF8"/>
    <a:srgbClr val="CA4280"/>
    <a:srgbClr val="D1E05E"/>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7550" autoAdjust="0"/>
  </p:normalViewPr>
  <p:slideViewPr>
    <p:cSldViewPr>
      <p:cViewPr varScale="1">
        <p:scale>
          <a:sx n="46" d="100"/>
          <a:sy n="46" d="100"/>
        </p:scale>
        <p:origin x="207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BCD90-9E6F-49B1-93E5-A79DA641C8A5}"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8544F239-A322-41A2-AF7B-DBC212A06FF1}">
      <dgm:prSet phldrT="[Text]"/>
      <dgm:spPr/>
      <dgm:t>
        <a:bodyPr/>
        <a:lstStyle/>
        <a:p>
          <a:r>
            <a:rPr lang="en-US" dirty="0">
              <a:solidFill>
                <a:schemeClr val="tx1"/>
              </a:solidFill>
            </a:rPr>
            <a:t>Review LRB Pathway</a:t>
          </a:r>
        </a:p>
      </dgm:t>
    </dgm:pt>
    <dgm:pt modelId="{F5598F11-C1CC-4DA6-A0D6-115227CCE5D8}" type="parTrans" cxnId="{F4B2E727-D647-4357-8809-070C4BE91897}">
      <dgm:prSet/>
      <dgm:spPr/>
      <dgm:t>
        <a:bodyPr/>
        <a:lstStyle/>
        <a:p>
          <a:endParaRPr lang="en-US">
            <a:solidFill>
              <a:schemeClr val="tx1"/>
            </a:solidFill>
          </a:endParaRPr>
        </a:p>
      </dgm:t>
    </dgm:pt>
    <dgm:pt modelId="{F3400D11-A3B2-4810-AE12-F9D3A0D6FA6B}" type="sibTrans" cxnId="{F4B2E727-D647-4357-8809-070C4BE91897}">
      <dgm:prSet/>
      <dgm:spPr/>
      <dgm:t>
        <a:bodyPr/>
        <a:lstStyle/>
        <a:p>
          <a:endParaRPr lang="en-US">
            <a:solidFill>
              <a:schemeClr val="tx1"/>
            </a:solidFill>
          </a:endParaRPr>
        </a:p>
      </dgm:t>
    </dgm:pt>
    <dgm:pt modelId="{6EF5F92C-1D71-4B24-AE98-463ED1C13F1B}">
      <dgm:prSet phldrT="[Text]"/>
      <dgm:spPr/>
      <dgm:t>
        <a:bodyPr/>
        <a:lstStyle/>
        <a:p>
          <a:r>
            <a:rPr lang="en-US" dirty="0">
              <a:solidFill>
                <a:schemeClr val="tx1"/>
              </a:solidFill>
            </a:rPr>
            <a:t>Develop Operational Strategy</a:t>
          </a:r>
        </a:p>
      </dgm:t>
    </dgm:pt>
    <dgm:pt modelId="{39DF9573-EAF0-47CE-A49D-2968F1869AC0}" type="parTrans" cxnId="{E6DA833F-2776-4A38-90DE-00C933387DD4}">
      <dgm:prSet/>
      <dgm:spPr/>
      <dgm:t>
        <a:bodyPr/>
        <a:lstStyle/>
        <a:p>
          <a:endParaRPr lang="en-US">
            <a:solidFill>
              <a:schemeClr val="tx1"/>
            </a:solidFill>
          </a:endParaRPr>
        </a:p>
      </dgm:t>
    </dgm:pt>
    <dgm:pt modelId="{D5217BFA-C056-4498-8481-81EA37DC2E73}" type="sibTrans" cxnId="{E6DA833F-2776-4A38-90DE-00C933387DD4}">
      <dgm:prSet/>
      <dgm:spPr/>
      <dgm:t>
        <a:bodyPr/>
        <a:lstStyle/>
        <a:p>
          <a:endParaRPr lang="en-US">
            <a:solidFill>
              <a:schemeClr val="tx1"/>
            </a:solidFill>
          </a:endParaRPr>
        </a:p>
      </dgm:t>
    </dgm:pt>
    <dgm:pt modelId="{631EDB73-F2B6-4C7B-9960-C8994DD71D3A}">
      <dgm:prSet phldrT="[Text]"/>
      <dgm:spPr/>
      <dgm:t>
        <a:bodyPr/>
        <a:lstStyle/>
        <a:p>
          <a:r>
            <a:rPr lang="en-US" dirty="0">
              <a:solidFill>
                <a:schemeClr val="tx1"/>
              </a:solidFill>
            </a:rPr>
            <a:t>Review Progress through Reporting</a:t>
          </a:r>
        </a:p>
      </dgm:t>
    </dgm:pt>
    <dgm:pt modelId="{717D268E-4292-4AB7-9624-AEEC546EF7BC}" type="parTrans" cxnId="{9AA85D62-F318-4A0B-8923-1D3F5870FAC5}">
      <dgm:prSet/>
      <dgm:spPr/>
      <dgm:t>
        <a:bodyPr/>
        <a:lstStyle/>
        <a:p>
          <a:endParaRPr lang="en-US">
            <a:solidFill>
              <a:schemeClr val="tx1"/>
            </a:solidFill>
          </a:endParaRPr>
        </a:p>
      </dgm:t>
    </dgm:pt>
    <dgm:pt modelId="{DF44C9FD-9E20-47E9-A0D2-1BDB9BC11476}" type="sibTrans" cxnId="{9AA85D62-F318-4A0B-8923-1D3F5870FAC5}">
      <dgm:prSet/>
      <dgm:spPr/>
      <dgm:t>
        <a:bodyPr/>
        <a:lstStyle/>
        <a:p>
          <a:endParaRPr lang="en-US">
            <a:solidFill>
              <a:schemeClr val="tx1"/>
            </a:solidFill>
          </a:endParaRPr>
        </a:p>
      </dgm:t>
    </dgm:pt>
    <dgm:pt modelId="{FBA69F1D-2399-46F2-AAE3-4C52E1092ADB}">
      <dgm:prSet phldrT="[Text]"/>
      <dgm:spPr/>
      <dgm:t>
        <a:bodyPr/>
        <a:lstStyle/>
        <a:p>
          <a:r>
            <a:rPr lang="en-US" dirty="0">
              <a:solidFill>
                <a:schemeClr val="tx1"/>
              </a:solidFill>
            </a:rPr>
            <a:t>Integrate into Institutional Practices</a:t>
          </a:r>
        </a:p>
      </dgm:t>
    </dgm:pt>
    <dgm:pt modelId="{E1F1E3DE-BF9F-4D2A-A067-3E9847A9990E}" type="parTrans" cxnId="{591755EB-2CFE-4685-913A-16EE7AD08E47}">
      <dgm:prSet/>
      <dgm:spPr/>
      <dgm:t>
        <a:bodyPr/>
        <a:lstStyle/>
        <a:p>
          <a:endParaRPr lang="en-US">
            <a:solidFill>
              <a:schemeClr val="tx1"/>
            </a:solidFill>
          </a:endParaRPr>
        </a:p>
      </dgm:t>
    </dgm:pt>
    <dgm:pt modelId="{CC3DB805-8868-4052-A5D4-0B4A79F70F28}" type="sibTrans" cxnId="{591755EB-2CFE-4685-913A-16EE7AD08E47}">
      <dgm:prSet/>
      <dgm:spPr/>
      <dgm:t>
        <a:bodyPr/>
        <a:lstStyle/>
        <a:p>
          <a:endParaRPr lang="en-US">
            <a:solidFill>
              <a:schemeClr val="tx1"/>
            </a:solidFill>
          </a:endParaRPr>
        </a:p>
      </dgm:t>
    </dgm:pt>
    <dgm:pt modelId="{8AA63B95-151B-47EB-979E-DBE941561B6B}">
      <dgm:prSet phldrT="[Text]"/>
      <dgm:spPr/>
      <dgm:t>
        <a:bodyPr/>
        <a:lstStyle/>
        <a:p>
          <a:r>
            <a:rPr lang="en-US" dirty="0">
              <a:solidFill>
                <a:schemeClr val="tx1"/>
              </a:solidFill>
            </a:rPr>
            <a:t>Identify Area for Improvement</a:t>
          </a:r>
        </a:p>
      </dgm:t>
    </dgm:pt>
    <dgm:pt modelId="{DB981FBE-33B4-4C92-A3E6-93AD0865B30B}" type="parTrans" cxnId="{1C4B8A67-5315-4EE6-B8F1-E5537BCEC1B6}">
      <dgm:prSet/>
      <dgm:spPr/>
      <dgm:t>
        <a:bodyPr/>
        <a:lstStyle/>
        <a:p>
          <a:endParaRPr lang="en-US">
            <a:solidFill>
              <a:schemeClr val="tx1"/>
            </a:solidFill>
          </a:endParaRPr>
        </a:p>
      </dgm:t>
    </dgm:pt>
    <dgm:pt modelId="{F0EA3E7B-0610-4F35-90E2-7CB319C3977C}" type="sibTrans" cxnId="{1C4B8A67-5315-4EE6-B8F1-E5537BCEC1B6}">
      <dgm:prSet/>
      <dgm:spPr/>
      <dgm:t>
        <a:bodyPr/>
        <a:lstStyle/>
        <a:p>
          <a:endParaRPr lang="en-US">
            <a:solidFill>
              <a:schemeClr val="tx1"/>
            </a:solidFill>
          </a:endParaRPr>
        </a:p>
      </dgm:t>
    </dgm:pt>
    <dgm:pt modelId="{57D8029F-1AD4-4A1F-8D96-1A28D13BBFE3}">
      <dgm:prSet phldrT="[Text]"/>
      <dgm:spPr/>
      <dgm:t>
        <a:bodyPr/>
        <a:lstStyle/>
        <a:p>
          <a:r>
            <a:rPr lang="en-US" dirty="0">
              <a:solidFill>
                <a:schemeClr val="tx1"/>
              </a:solidFill>
            </a:rPr>
            <a:t>Audit and Feedback</a:t>
          </a:r>
        </a:p>
      </dgm:t>
    </dgm:pt>
    <dgm:pt modelId="{955EC991-0421-4408-95F5-4B4BAB55A1B8}" type="parTrans" cxnId="{1D748DDC-2385-479C-BEE0-40AF60C47ACB}">
      <dgm:prSet/>
      <dgm:spPr/>
      <dgm:t>
        <a:bodyPr/>
        <a:lstStyle/>
        <a:p>
          <a:endParaRPr lang="en-US">
            <a:solidFill>
              <a:schemeClr val="tx1"/>
            </a:solidFill>
          </a:endParaRPr>
        </a:p>
      </dgm:t>
    </dgm:pt>
    <dgm:pt modelId="{BA264054-2384-4947-955E-359E57E754EA}" type="sibTrans" cxnId="{1D748DDC-2385-479C-BEE0-40AF60C47ACB}">
      <dgm:prSet/>
      <dgm:spPr/>
      <dgm:t>
        <a:bodyPr/>
        <a:lstStyle/>
        <a:p>
          <a:endParaRPr lang="en-US">
            <a:solidFill>
              <a:schemeClr val="tx1"/>
            </a:solidFill>
          </a:endParaRPr>
        </a:p>
      </dgm:t>
    </dgm:pt>
    <dgm:pt modelId="{F7B80C19-E53E-48A5-9906-9A76B506AB65}">
      <dgm:prSet phldrT="[Text]"/>
      <dgm:spPr/>
      <dgm:t>
        <a:bodyPr/>
        <a:lstStyle/>
        <a:p>
          <a:r>
            <a:rPr lang="en-US" dirty="0">
              <a:solidFill>
                <a:schemeClr val="tx1"/>
              </a:solidFill>
            </a:rPr>
            <a:t>Engage and Promote Experience with others</a:t>
          </a:r>
        </a:p>
      </dgm:t>
    </dgm:pt>
    <dgm:pt modelId="{9C52FA14-4B94-43EE-8A60-734788B6D353}" type="parTrans" cxnId="{FEDFFD56-C55E-43B8-B4FD-D7F32AF2A1CD}">
      <dgm:prSet/>
      <dgm:spPr/>
      <dgm:t>
        <a:bodyPr/>
        <a:lstStyle/>
        <a:p>
          <a:endParaRPr lang="en-US">
            <a:solidFill>
              <a:schemeClr val="tx1"/>
            </a:solidFill>
          </a:endParaRPr>
        </a:p>
      </dgm:t>
    </dgm:pt>
    <dgm:pt modelId="{499236C9-7D22-4703-8BD3-BB09E2F673DB}" type="sibTrans" cxnId="{FEDFFD56-C55E-43B8-B4FD-D7F32AF2A1CD}">
      <dgm:prSet/>
      <dgm:spPr/>
      <dgm:t>
        <a:bodyPr/>
        <a:lstStyle/>
        <a:p>
          <a:endParaRPr lang="en-US">
            <a:solidFill>
              <a:schemeClr val="tx1"/>
            </a:solidFill>
          </a:endParaRPr>
        </a:p>
      </dgm:t>
    </dgm:pt>
    <dgm:pt modelId="{1AA208F9-016D-4B6B-9BE1-0018DA14C28D}" type="pres">
      <dgm:prSet presAssocID="{7A8BCD90-9E6F-49B1-93E5-A79DA641C8A5}" presName="Name0" presStyleCnt="0">
        <dgm:presLayoutVars>
          <dgm:dir/>
          <dgm:animLvl val="lvl"/>
          <dgm:resizeHandles val="exact"/>
        </dgm:presLayoutVars>
      </dgm:prSet>
      <dgm:spPr/>
      <dgm:t>
        <a:bodyPr/>
        <a:lstStyle/>
        <a:p>
          <a:endParaRPr lang="en-CA"/>
        </a:p>
      </dgm:t>
    </dgm:pt>
    <dgm:pt modelId="{53A81BE1-B511-4AF1-9766-77D79BC059E9}" type="pres">
      <dgm:prSet presAssocID="{F7B80C19-E53E-48A5-9906-9A76B506AB65}" presName="boxAndChildren" presStyleCnt="0"/>
      <dgm:spPr/>
    </dgm:pt>
    <dgm:pt modelId="{725F532A-352E-4735-9733-C447A26F7581}" type="pres">
      <dgm:prSet presAssocID="{F7B80C19-E53E-48A5-9906-9A76B506AB65}" presName="parentTextBox" presStyleLbl="node1" presStyleIdx="0" presStyleCnt="7"/>
      <dgm:spPr/>
      <dgm:t>
        <a:bodyPr/>
        <a:lstStyle/>
        <a:p>
          <a:endParaRPr lang="en-CA"/>
        </a:p>
      </dgm:t>
    </dgm:pt>
    <dgm:pt modelId="{506FC1CC-518E-4B76-94DE-14B72EB6687A}" type="pres">
      <dgm:prSet presAssocID="{BA264054-2384-4947-955E-359E57E754EA}" presName="sp" presStyleCnt="0"/>
      <dgm:spPr/>
    </dgm:pt>
    <dgm:pt modelId="{0FE526BA-631A-4A67-BC85-37DD9AEE8195}" type="pres">
      <dgm:prSet presAssocID="{57D8029F-1AD4-4A1F-8D96-1A28D13BBFE3}" presName="arrowAndChildren" presStyleCnt="0"/>
      <dgm:spPr/>
    </dgm:pt>
    <dgm:pt modelId="{D2E65978-EB4F-46ED-8139-572D9A15F292}" type="pres">
      <dgm:prSet presAssocID="{57D8029F-1AD4-4A1F-8D96-1A28D13BBFE3}" presName="parentTextArrow" presStyleLbl="node1" presStyleIdx="1" presStyleCnt="7"/>
      <dgm:spPr/>
      <dgm:t>
        <a:bodyPr/>
        <a:lstStyle/>
        <a:p>
          <a:endParaRPr lang="en-CA"/>
        </a:p>
      </dgm:t>
    </dgm:pt>
    <dgm:pt modelId="{21012C8A-38BE-4E8E-8FCA-F1F288F93360}" type="pres">
      <dgm:prSet presAssocID="{DF44C9FD-9E20-47E9-A0D2-1BDB9BC11476}" presName="sp" presStyleCnt="0"/>
      <dgm:spPr/>
    </dgm:pt>
    <dgm:pt modelId="{266AA5D1-444A-4973-BD5A-C61C500A60E8}" type="pres">
      <dgm:prSet presAssocID="{631EDB73-F2B6-4C7B-9960-C8994DD71D3A}" presName="arrowAndChildren" presStyleCnt="0"/>
      <dgm:spPr/>
    </dgm:pt>
    <dgm:pt modelId="{D3B836A9-ADB4-4091-A27A-75E9A5FEEFBF}" type="pres">
      <dgm:prSet presAssocID="{631EDB73-F2B6-4C7B-9960-C8994DD71D3A}" presName="parentTextArrow" presStyleLbl="node1" presStyleIdx="2" presStyleCnt="7"/>
      <dgm:spPr/>
      <dgm:t>
        <a:bodyPr/>
        <a:lstStyle/>
        <a:p>
          <a:endParaRPr lang="en-CA"/>
        </a:p>
      </dgm:t>
    </dgm:pt>
    <dgm:pt modelId="{69502A78-38B1-43C1-9435-E2FDEC5E545E}" type="pres">
      <dgm:prSet presAssocID="{D5217BFA-C056-4498-8481-81EA37DC2E73}" presName="sp" presStyleCnt="0"/>
      <dgm:spPr/>
    </dgm:pt>
    <dgm:pt modelId="{EAF2CEB4-FC83-49BC-BD1B-28F73194F4CD}" type="pres">
      <dgm:prSet presAssocID="{6EF5F92C-1D71-4B24-AE98-463ED1C13F1B}" presName="arrowAndChildren" presStyleCnt="0"/>
      <dgm:spPr/>
    </dgm:pt>
    <dgm:pt modelId="{4EAF9958-9531-43BF-AAFB-F6B74FB2D46E}" type="pres">
      <dgm:prSet presAssocID="{6EF5F92C-1D71-4B24-AE98-463ED1C13F1B}" presName="parentTextArrow" presStyleLbl="node1" presStyleIdx="3" presStyleCnt="7"/>
      <dgm:spPr/>
      <dgm:t>
        <a:bodyPr/>
        <a:lstStyle/>
        <a:p>
          <a:endParaRPr lang="en-CA"/>
        </a:p>
      </dgm:t>
    </dgm:pt>
    <dgm:pt modelId="{F4CFB08C-AB03-469E-B26B-7A5E3354AB0F}" type="pres">
      <dgm:prSet presAssocID="{F0EA3E7B-0610-4F35-90E2-7CB319C3977C}" presName="sp" presStyleCnt="0"/>
      <dgm:spPr/>
    </dgm:pt>
    <dgm:pt modelId="{44B2271B-AD59-411D-A249-9A4962657BC7}" type="pres">
      <dgm:prSet presAssocID="{8AA63B95-151B-47EB-979E-DBE941561B6B}" presName="arrowAndChildren" presStyleCnt="0"/>
      <dgm:spPr/>
    </dgm:pt>
    <dgm:pt modelId="{33349431-DF09-4682-BAF8-5416865482B7}" type="pres">
      <dgm:prSet presAssocID="{8AA63B95-151B-47EB-979E-DBE941561B6B}" presName="parentTextArrow" presStyleLbl="node1" presStyleIdx="4" presStyleCnt="7"/>
      <dgm:spPr/>
      <dgm:t>
        <a:bodyPr/>
        <a:lstStyle/>
        <a:p>
          <a:endParaRPr lang="en-CA"/>
        </a:p>
      </dgm:t>
    </dgm:pt>
    <dgm:pt modelId="{F90DC5E7-3E39-4A1D-A9F1-4EC1551D7753}" type="pres">
      <dgm:prSet presAssocID="{CC3DB805-8868-4052-A5D4-0B4A79F70F28}" presName="sp" presStyleCnt="0"/>
      <dgm:spPr/>
    </dgm:pt>
    <dgm:pt modelId="{2F6D0111-FE95-43E5-96DE-C9BEE45CBA07}" type="pres">
      <dgm:prSet presAssocID="{FBA69F1D-2399-46F2-AAE3-4C52E1092ADB}" presName="arrowAndChildren" presStyleCnt="0"/>
      <dgm:spPr/>
    </dgm:pt>
    <dgm:pt modelId="{B2410A33-D828-4848-BDE5-D8FBA5FDBD94}" type="pres">
      <dgm:prSet presAssocID="{FBA69F1D-2399-46F2-AAE3-4C52E1092ADB}" presName="parentTextArrow" presStyleLbl="node1" presStyleIdx="5" presStyleCnt="7"/>
      <dgm:spPr/>
      <dgm:t>
        <a:bodyPr/>
        <a:lstStyle/>
        <a:p>
          <a:endParaRPr lang="en-CA"/>
        </a:p>
      </dgm:t>
    </dgm:pt>
    <dgm:pt modelId="{CA264C8A-0E0F-4E54-BF7F-3CE080C04E10}" type="pres">
      <dgm:prSet presAssocID="{F3400D11-A3B2-4810-AE12-F9D3A0D6FA6B}" presName="sp" presStyleCnt="0"/>
      <dgm:spPr/>
    </dgm:pt>
    <dgm:pt modelId="{F1801C08-E2DB-42CB-80A8-1A229DC553F5}" type="pres">
      <dgm:prSet presAssocID="{8544F239-A322-41A2-AF7B-DBC212A06FF1}" presName="arrowAndChildren" presStyleCnt="0"/>
      <dgm:spPr/>
    </dgm:pt>
    <dgm:pt modelId="{72C017BC-3437-4C6B-AB99-EA5C2C03D245}" type="pres">
      <dgm:prSet presAssocID="{8544F239-A322-41A2-AF7B-DBC212A06FF1}" presName="parentTextArrow" presStyleLbl="node1" presStyleIdx="6" presStyleCnt="7"/>
      <dgm:spPr/>
      <dgm:t>
        <a:bodyPr/>
        <a:lstStyle/>
        <a:p>
          <a:endParaRPr lang="en-CA"/>
        </a:p>
      </dgm:t>
    </dgm:pt>
  </dgm:ptLst>
  <dgm:cxnLst>
    <dgm:cxn modelId="{A2F8AE32-B8A9-477E-AA79-119FA1C6CA50}" type="presOf" srcId="{7A8BCD90-9E6F-49B1-93E5-A79DA641C8A5}" destId="{1AA208F9-016D-4B6B-9BE1-0018DA14C28D}" srcOrd="0" destOrd="0" presId="urn:microsoft.com/office/officeart/2005/8/layout/process4"/>
    <dgm:cxn modelId="{591755EB-2CFE-4685-913A-16EE7AD08E47}" srcId="{7A8BCD90-9E6F-49B1-93E5-A79DA641C8A5}" destId="{FBA69F1D-2399-46F2-AAE3-4C52E1092ADB}" srcOrd="1" destOrd="0" parTransId="{E1F1E3DE-BF9F-4D2A-A067-3E9847A9990E}" sibTransId="{CC3DB805-8868-4052-A5D4-0B4A79F70F28}"/>
    <dgm:cxn modelId="{D7E3C6E6-ED2B-452E-BE37-025122517C5A}" type="presOf" srcId="{8AA63B95-151B-47EB-979E-DBE941561B6B}" destId="{33349431-DF09-4682-BAF8-5416865482B7}" srcOrd="0" destOrd="0" presId="urn:microsoft.com/office/officeart/2005/8/layout/process4"/>
    <dgm:cxn modelId="{F4B2E727-D647-4357-8809-070C4BE91897}" srcId="{7A8BCD90-9E6F-49B1-93E5-A79DA641C8A5}" destId="{8544F239-A322-41A2-AF7B-DBC212A06FF1}" srcOrd="0" destOrd="0" parTransId="{F5598F11-C1CC-4DA6-A0D6-115227CCE5D8}" sibTransId="{F3400D11-A3B2-4810-AE12-F9D3A0D6FA6B}"/>
    <dgm:cxn modelId="{7ADBD64B-9727-42DD-8851-38FB7CB1396E}" type="presOf" srcId="{FBA69F1D-2399-46F2-AAE3-4C52E1092ADB}" destId="{B2410A33-D828-4848-BDE5-D8FBA5FDBD94}" srcOrd="0" destOrd="0" presId="urn:microsoft.com/office/officeart/2005/8/layout/process4"/>
    <dgm:cxn modelId="{1D49E041-43DB-4730-B48C-6BC25F65D041}" type="presOf" srcId="{631EDB73-F2B6-4C7B-9960-C8994DD71D3A}" destId="{D3B836A9-ADB4-4091-A27A-75E9A5FEEFBF}" srcOrd="0" destOrd="0" presId="urn:microsoft.com/office/officeart/2005/8/layout/process4"/>
    <dgm:cxn modelId="{87220FDE-1489-4984-AA86-F2FF55A131FA}" type="presOf" srcId="{F7B80C19-E53E-48A5-9906-9A76B506AB65}" destId="{725F532A-352E-4735-9733-C447A26F7581}" srcOrd="0" destOrd="0" presId="urn:microsoft.com/office/officeart/2005/8/layout/process4"/>
    <dgm:cxn modelId="{FEDFFD56-C55E-43B8-B4FD-D7F32AF2A1CD}" srcId="{7A8BCD90-9E6F-49B1-93E5-A79DA641C8A5}" destId="{F7B80C19-E53E-48A5-9906-9A76B506AB65}" srcOrd="6" destOrd="0" parTransId="{9C52FA14-4B94-43EE-8A60-734788B6D353}" sibTransId="{499236C9-7D22-4703-8BD3-BB09E2F673DB}"/>
    <dgm:cxn modelId="{35A6723F-2199-4D04-A104-DACF33A3CFAD}" type="presOf" srcId="{57D8029F-1AD4-4A1F-8D96-1A28D13BBFE3}" destId="{D2E65978-EB4F-46ED-8139-572D9A15F292}" srcOrd="0" destOrd="0" presId="urn:microsoft.com/office/officeart/2005/8/layout/process4"/>
    <dgm:cxn modelId="{1C4B8A67-5315-4EE6-B8F1-E5537BCEC1B6}" srcId="{7A8BCD90-9E6F-49B1-93E5-A79DA641C8A5}" destId="{8AA63B95-151B-47EB-979E-DBE941561B6B}" srcOrd="2" destOrd="0" parTransId="{DB981FBE-33B4-4C92-A3E6-93AD0865B30B}" sibTransId="{F0EA3E7B-0610-4F35-90E2-7CB319C3977C}"/>
    <dgm:cxn modelId="{E11ADE98-8E2B-4E66-9768-343BEF1A4B2C}" type="presOf" srcId="{6EF5F92C-1D71-4B24-AE98-463ED1C13F1B}" destId="{4EAF9958-9531-43BF-AAFB-F6B74FB2D46E}" srcOrd="0" destOrd="0" presId="urn:microsoft.com/office/officeart/2005/8/layout/process4"/>
    <dgm:cxn modelId="{E6DA833F-2776-4A38-90DE-00C933387DD4}" srcId="{7A8BCD90-9E6F-49B1-93E5-A79DA641C8A5}" destId="{6EF5F92C-1D71-4B24-AE98-463ED1C13F1B}" srcOrd="3" destOrd="0" parTransId="{39DF9573-EAF0-47CE-A49D-2968F1869AC0}" sibTransId="{D5217BFA-C056-4498-8481-81EA37DC2E73}"/>
    <dgm:cxn modelId="{9AA85D62-F318-4A0B-8923-1D3F5870FAC5}" srcId="{7A8BCD90-9E6F-49B1-93E5-A79DA641C8A5}" destId="{631EDB73-F2B6-4C7B-9960-C8994DD71D3A}" srcOrd="4" destOrd="0" parTransId="{717D268E-4292-4AB7-9624-AEEC546EF7BC}" sibTransId="{DF44C9FD-9E20-47E9-A0D2-1BDB9BC11476}"/>
    <dgm:cxn modelId="{1D748DDC-2385-479C-BEE0-40AF60C47ACB}" srcId="{7A8BCD90-9E6F-49B1-93E5-A79DA641C8A5}" destId="{57D8029F-1AD4-4A1F-8D96-1A28D13BBFE3}" srcOrd="5" destOrd="0" parTransId="{955EC991-0421-4408-95F5-4B4BAB55A1B8}" sibTransId="{BA264054-2384-4947-955E-359E57E754EA}"/>
    <dgm:cxn modelId="{D7A9993B-A1B2-4B03-882A-E1EDF9031BB8}" type="presOf" srcId="{8544F239-A322-41A2-AF7B-DBC212A06FF1}" destId="{72C017BC-3437-4C6B-AB99-EA5C2C03D245}" srcOrd="0" destOrd="0" presId="urn:microsoft.com/office/officeart/2005/8/layout/process4"/>
    <dgm:cxn modelId="{998B8278-E2CB-4321-B93F-C89A2D4E9E2C}" type="presParOf" srcId="{1AA208F9-016D-4B6B-9BE1-0018DA14C28D}" destId="{53A81BE1-B511-4AF1-9766-77D79BC059E9}" srcOrd="0" destOrd="0" presId="urn:microsoft.com/office/officeart/2005/8/layout/process4"/>
    <dgm:cxn modelId="{97866A66-830F-4DE5-8F1A-F7D1FAE7B911}" type="presParOf" srcId="{53A81BE1-B511-4AF1-9766-77D79BC059E9}" destId="{725F532A-352E-4735-9733-C447A26F7581}" srcOrd="0" destOrd="0" presId="urn:microsoft.com/office/officeart/2005/8/layout/process4"/>
    <dgm:cxn modelId="{46BF9008-457A-470A-9161-931814C73434}" type="presParOf" srcId="{1AA208F9-016D-4B6B-9BE1-0018DA14C28D}" destId="{506FC1CC-518E-4B76-94DE-14B72EB6687A}" srcOrd="1" destOrd="0" presId="urn:microsoft.com/office/officeart/2005/8/layout/process4"/>
    <dgm:cxn modelId="{2371330E-C87F-41BD-B591-80E519DBC9F1}" type="presParOf" srcId="{1AA208F9-016D-4B6B-9BE1-0018DA14C28D}" destId="{0FE526BA-631A-4A67-BC85-37DD9AEE8195}" srcOrd="2" destOrd="0" presId="urn:microsoft.com/office/officeart/2005/8/layout/process4"/>
    <dgm:cxn modelId="{280DB26E-BC9F-4BFC-A469-680E5416A2ED}" type="presParOf" srcId="{0FE526BA-631A-4A67-BC85-37DD9AEE8195}" destId="{D2E65978-EB4F-46ED-8139-572D9A15F292}" srcOrd="0" destOrd="0" presId="urn:microsoft.com/office/officeart/2005/8/layout/process4"/>
    <dgm:cxn modelId="{2F9F1315-9563-43E0-820D-4252F8CC0690}" type="presParOf" srcId="{1AA208F9-016D-4B6B-9BE1-0018DA14C28D}" destId="{21012C8A-38BE-4E8E-8FCA-F1F288F93360}" srcOrd="3" destOrd="0" presId="urn:microsoft.com/office/officeart/2005/8/layout/process4"/>
    <dgm:cxn modelId="{EE95F0E0-4A1A-4E66-9EAA-0A420C2410A2}" type="presParOf" srcId="{1AA208F9-016D-4B6B-9BE1-0018DA14C28D}" destId="{266AA5D1-444A-4973-BD5A-C61C500A60E8}" srcOrd="4" destOrd="0" presId="urn:microsoft.com/office/officeart/2005/8/layout/process4"/>
    <dgm:cxn modelId="{34073219-A3C2-4396-85AF-F5EDD8F038E0}" type="presParOf" srcId="{266AA5D1-444A-4973-BD5A-C61C500A60E8}" destId="{D3B836A9-ADB4-4091-A27A-75E9A5FEEFBF}" srcOrd="0" destOrd="0" presId="urn:microsoft.com/office/officeart/2005/8/layout/process4"/>
    <dgm:cxn modelId="{94DD2F07-717D-4279-BD66-2E150EC572FE}" type="presParOf" srcId="{1AA208F9-016D-4B6B-9BE1-0018DA14C28D}" destId="{69502A78-38B1-43C1-9435-E2FDEC5E545E}" srcOrd="5" destOrd="0" presId="urn:microsoft.com/office/officeart/2005/8/layout/process4"/>
    <dgm:cxn modelId="{2B2073B4-888D-481E-9149-54EBA535D073}" type="presParOf" srcId="{1AA208F9-016D-4B6B-9BE1-0018DA14C28D}" destId="{EAF2CEB4-FC83-49BC-BD1B-28F73194F4CD}" srcOrd="6" destOrd="0" presId="urn:microsoft.com/office/officeart/2005/8/layout/process4"/>
    <dgm:cxn modelId="{F9FC3C96-20E1-4D01-8BF2-FF5B0D02E996}" type="presParOf" srcId="{EAF2CEB4-FC83-49BC-BD1B-28F73194F4CD}" destId="{4EAF9958-9531-43BF-AAFB-F6B74FB2D46E}" srcOrd="0" destOrd="0" presId="urn:microsoft.com/office/officeart/2005/8/layout/process4"/>
    <dgm:cxn modelId="{55F91A2D-3B12-46F2-BE72-C4E46199C41A}" type="presParOf" srcId="{1AA208F9-016D-4B6B-9BE1-0018DA14C28D}" destId="{F4CFB08C-AB03-469E-B26B-7A5E3354AB0F}" srcOrd="7" destOrd="0" presId="urn:microsoft.com/office/officeart/2005/8/layout/process4"/>
    <dgm:cxn modelId="{D2642856-062A-42B8-86E1-C76241B32FA1}" type="presParOf" srcId="{1AA208F9-016D-4B6B-9BE1-0018DA14C28D}" destId="{44B2271B-AD59-411D-A249-9A4962657BC7}" srcOrd="8" destOrd="0" presId="urn:microsoft.com/office/officeart/2005/8/layout/process4"/>
    <dgm:cxn modelId="{783DE5A1-ABA0-4714-9F51-3792532BBDE0}" type="presParOf" srcId="{44B2271B-AD59-411D-A249-9A4962657BC7}" destId="{33349431-DF09-4682-BAF8-5416865482B7}" srcOrd="0" destOrd="0" presId="urn:microsoft.com/office/officeart/2005/8/layout/process4"/>
    <dgm:cxn modelId="{FFD1E588-2EDF-45A6-A5F3-509B03EF9FFA}" type="presParOf" srcId="{1AA208F9-016D-4B6B-9BE1-0018DA14C28D}" destId="{F90DC5E7-3E39-4A1D-A9F1-4EC1551D7753}" srcOrd="9" destOrd="0" presId="urn:microsoft.com/office/officeart/2005/8/layout/process4"/>
    <dgm:cxn modelId="{D88E8A46-4048-4C75-A4FB-A9C0F79D3943}" type="presParOf" srcId="{1AA208F9-016D-4B6B-9BE1-0018DA14C28D}" destId="{2F6D0111-FE95-43E5-96DE-C9BEE45CBA07}" srcOrd="10" destOrd="0" presId="urn:microsoft.com/office/officeart/2005/8/layout/process4"/>
    <dgm:cxn modelId="{C0B6CA70-5BF3-4003-B0CC-874B5ED00B87}" type="presParOf" srcId="{2F6D0111-FE95-43E5-96DE-C9BEE45CBA07}" destId="{B2410A33-D828-4848-BDE5-D8FBA5FDBD94}" srcOrd="0" destOrd="0" presId="urn:microsoft.com/office/officeart/2005/8/layout/process4"/>
    <dgm:cxn modelId="{C6AA10E4-3D52-4EDC-9D45-588E2BA9BA46}" type="presParOf" srcId="{1AA208F9-016D-4B6B-9BE1-0018DA14C28D}" destId="{CA264C8A-0E0F-4E54-BF7F-3CE080C04E10}" srcOrd="11" destOrd="0" presId="urn:microsoft.com/office/officeart/2005/8/layout/process4"/>
    <dgm:cxn modelId="{B2183024-E691-4B4B-92D8-9789EAC61004}" type="presParOf" srcId="{1AA208F9-016D-4B6B-9BE1-0018DA14C28D}" destId="{F1801C08-E2DB-42CB-80A8-1A229DC553F5}" srcOrd="12" destOrd="0" presId="urn:microsoft.com/office/officeart/2005/8/layout/process4"/>
    <dgm:cxn modelId="{D1B94B31-9801-4F4C-A3A2-288E9BB062A1}" type="presParOf" srcId="{F1801C08-E2DB-42CB-80A8-1A229DC553F5}" destId="{72C017BC-3437-4C6B-AB99-EA5C2C03D245}"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F532A-352E-4735-9733-C447A26F7581}">
      <dsp:nvSpPr>
        <dsp:cNvPr id="0" name=""/>
        <dsp:cNvSpPr/>
      </dsp:nvSpPr>
      <dsp:spPr>
        <a:xfrm>
          <a:off x="0" y="3914866"/>
          <a:ext cx="6324600" cy="42840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Engage and Promote Experience with others</a:t>
          </a:r>
        </a:p>
      </dsp:txBody>
      <dsp:txXfrm>
        <a:off x="0" y="3914866"/>
        <a:ext cx="6324600" cy="428401"/>
      </dsp:txXfrm>
    </dsp:sp>
    <dsp:sp modelId="{D2E65978-EB4F-46ED-8139-572D9A15F292}">
      <dsp:nvSpPr>
        <dsp:cNvPr id="0" name=""/>
        <dsp:cNvSpPr/>
      </dsp:nvSpPr>
      <dsp:spPr>
        <a:xfrm rot="10800000">
          <a:off x="0" y="3262410"/>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Audit and Feedback</a:t>
          </a:r>
        </a:p>
      </dsp:txBody>
      <dsp:txXfrm rot="10800000">
        <a:off x="0" y="3262410"/>
        <a:ext cx="6324600" cy="428121"/>
      </dsp:txXfrm>
    </dsp:sp>
    <dsp:sp modelId="{D3B836A9-ADB4-4091-A27A-75E9A5FEEFBF}">
      <dsp:nvSpPr>
        <dsp:cNvPr id="0" name=""/>
        <dsp:cNvSpPr/>
      </dsp:nvSpPr>
      <dsp:spPr>
        <a:xfrm rot="10800000">
          <a:off x="0" y="2609954"/>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Review Progress through Reporting</a:t>
          </a:r>
        </a:p>
      </dsp:txBody>
      <dsp:txXfrm rot="10800000">
        <a:off x="0" y="2609954"/>
        <a:ext cx="6324600" cy="428121"/>
      </dsp:txXfrm>
    </dsp:sp>
    <dsp:sp modelId="{4EAF9958-9531-43BF-AAFB-F6B74FB2D46E}">
      <dsp:nvSpPr>
        <dsp:cNvPr id="0" name=""/>
        <dsp:cNvSpPr/>
      </dsp:nvSpPr>
      <dsp:spPr>
        <a:xfrm rot="10800000">
          <a:off x="0" y="1957499"/>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Develop Operational Strategy</a:t>
          </a:r>
        </a:p>
      </dsp:txBody>
      <dsp:txXfrm rot="10800000">
        <a:off x="0" y="1957499"/>
        <a:ext cx="6324600" cy="428121"/>
      </dsp:txXfrm>
    </dsp:sp>
    <dsp:sp modelId="{33349431-DF09-4682-BAF8-5416865482B7}">
      <dsp:nvSpPr>
        <dsp:cNvPr id="0" name=""/>
        <dsp:cNvSpPr/>
      </dsp:nvSpPr>
      <dsp:spPr>
        <a:xfrm rot="10800000">
          <a:off x="0" y="1305043"/>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Identify Area for Improvement</a:t>
          </a:r>
        </a:p>
      </dsp:txBody>
      <dsp:txXfrm rot="10800000">
        <a:off x="0" y="1305043"/>
        <a:ext cx="6324600" cy="428121"/>
      </dsp:txXfrm>
    </dsp:sp>
    <dsp:sp modelId="{B2410A33-D828-4848-BDE5-D8FBA5FDBD94}">
      <dsp:nvSpPr>
        <dsp:cNvPr id="0" name=""/>
        <dsp:cNvSpPr/>
      </dsp:nvSpPr>
      <dsp:spPr>
        <a:xfrm rot="10800000">
          <a:off x="0" y="652587"/>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Integrate into Institutional Practices</a:t>
          </a:r>
        </a:p>
      </dsp:txBody>
      <dsp:txXfrm rot="10800000">
        <a:off x="0" y="652587"/>
        <a:ext cx="6324600" cy="428121"/>
      </dsp:txXfrm>
    </dsp:sp>
    <dsp:sp modelId="{72C017BC-3437-4C6B-AB99-EA5C2C03D245}">
      <dsp:nvSpPr>
        <dsp:cNvPr id="0" name=""/>
        <dsp:cNvSpPr/>
      </dsp:nvSpPr>
      <dsp:spPr>
        <a:xfrm rot="10800000">
          <a:off x="0" y="131"/>
          <a:ext cx="6324600" cy="658881"/>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kern="1200" dirty="0">
              <a:solidFill>
                <a:schemeClr val="tx1"/>
              </a:solidFill>
            </a:rPr>
            <a:t>Review LRB Pathway</a:t>
          </a:r>
        </a:p>
      </dsp:txBody>
      <dsp:txXfrm rot="10800000">
        <a:off x="0" y="131"/>
        <a:ext cx="6324600" cy="42812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E1F7AB-F4FA-44BC-AE11-B2DBD98D02CF}" type="datetimeFigureOut">
              <a:rPr lang="en-CA" smtClean="0"/>
              <a:pPr/>
              <a:t>15/05/2018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D6FA34-AF7C-4905-A9C0-641AC2B3E452}" type="slidenum">
              <a:rPr lang="en-GB" smtClean="0"/>
              <a:pPr/>
              <a:t>‹#›</a:t>
            </a:fld>
            <a:endParaRPr lang="en-GB" dirty="0"/>
          </a:p>
        </p:txBody>
      </p:sp>
    </p:spTree>
    <p:extLst>
      <p:ext uri="{BB962C8B-B14F-4D97-AF65-F5344CB8AC3E}">
        <p14:creationId xmlns:p14="http://schemas.microsoft.com/office/powerpoint/2010/main" val="133060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a:t>
            </a:fld>
            <a:endParaRPr lang="en-GB" dirty="0"/>
          </a:p>
        </p:txBody>
      </p:sp>
    </p:spTree>
    <p:extLst>
      <p:ext uri="{BB962C8B-B14F-4D97-AF65-F5344CB8AC3E}">
        <p14:creationId xmlns:p14="http://schemas.microsoft.com/office/powerpoint/2010/main" val="1134597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a:t>
            </a:r>
            <a:r>
              <a:rPr lang="en-US" baseline="0" dirty="0"/>
              <a:t> list of primary indications for </a:t>
            </a:r>
            <a:r>
              <a:rPr lang="en-US" baseline="0" dirty="0" smtClean="0"/>
              <a:t>CS is </a:t>
            </a:r>
            <a:r>
              <a:rPr lang="en-US" baseline="0" dirty="0"/>
              <a:t>available in appendix A of the QBP Handbook. </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11</a:t>
            </a:fld>
            <a:endParaRPr lang="en-GB" dirty="0"/>
          </a:p>
        </p:txBody>
      </p:sp>
    </p:spTree>
    <p:extLst>
      <p:ext uri="{BB962C8B-B14F-4D97-AF65-F5344CB8AC3E}">
        <p14:creationId xmlns:p14="http://schemas.microsoft.com/office/powerpoint/2010/main" val="219899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12</a:t>
            </a:fld>
            <a:endParaRPr lang="en-GB" dirty="0"/>
          </a:p>
        </p:txBody>
      </p:sp>
    </p:spTree>
    <p:extLst>
      <p:ext uri="{BB962C8B-B14F-4D97-AF65-F5344CB8AC3E}">
        <p14:creationId xmlns:p14="http://schemas.microsoft.com/office/powerpoint/2010/main" val="30696000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13</a:t>
            </a:fld>
            <a:endParaRPr lang="en-GB" dirty="0"/>
          </a:p>
        </p:txBody>
      </p:sp>
    </p:spTree>
    <p:extLst>
      <p:ext uri="{BB962C8B-B14F-4D97-AF65-F5344CB8AC3E}">
        <p14:creationId xmlns:p14="http://schemas.microsoft.com/office/powerpoint/2010/main" val="3650011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 slides demonstrates the </a:t>
            </a:r>
            <a:r>
              <a:rPr lang="en-US" baseline="0" dirty="0"/>
              <a:t>variation in </a:t>
            </a:r>
            <a:r>
              <a:rPr lang="en-US" baseline="0" dirty="0" smtClean="0"/>
              <a:t>CS rates </a:t>
            </a:r>
            <a:r>
              <a:rPr lang="en-US" baseline="0" dirty="0"/>
              <a:t>across LHINs and Levels of </a:t>
            </a:r>
            <a:r>
              <a:rPr lang="en-US" baseline="0" dirty="0" smtClean="0"/>
              <a:t>Care by the QBP target population group</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‘QBP Target population’ includes:</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&lt;36 years of age at the time of delivery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Pre-pregnancy BMI &lt;40.0 kg/m2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Nulliparous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Singleton gestation with cephalic presentation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Delivery ≥ 37 weeks of gestation </a:t>
            </a:r>
          </a:p>
          <a:p>
            <a:pPr marL="171450" indent="-171450">
              <a:buFont typeface="Arial" panose="020B0604020202020204" pitchFamily="34" charset="0"/>
              <a:buChar char="•"/>
            </a:pPr>
            <a:r>
              <a:rPr lang="en-CA" sz="1200" b="0" i="0" u="none" strike="noStrike" kern="1200" baseline="0" dirty="0">
                <a:solidFill>
                  <a:schemeClr val="tx1"/>
                </a:solidFill>
                <a:latin typeface="+mn-lt"/>
                <a:ea typeface="+mn-ea"/>
                <a:cs typeface="+mn-cs"/>
              </a:rPr>
              <a:t>Spontaneous labour </a:t>
            </a:r>
          </a:p>
          <a:p>
            <a:endParaRPr lang="en-CA"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Several maternal and fetal health conditions were excluded in order to ensure a homogeneous and comparable cohort. </a:t>
            </a:r>
            <a:r>
              <a:rPr lang="en-CA" sz="1200" b="0" i="0" u="none" strike="noStrike" kern="1200" baseline="0" dirty="0" smtClean="0">
                <a:solidFill>
                  <a:schemeClr val="tx1"/>
                </a:solidFill>
                <a:latin typeface="+mn-lt"/>
                <a:ea typeface="+mn-ea"/>
                <a:cs typeface="+mn-cs"/>
              </a:rPr>
              <a:t>See QBP Appendix B or Slide 18.</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14</a:t>
            </a:fld>
            <a:endParaRPr lang="en-GB" dirty="0"/>
          </a:p>
        </p:txBody>
      </p:sp>
    </p:spTree>
    <p:extLst>
      <p:ext uri="{BB962C8B-B14F-4D97-AF65-F5344CB8AC3E}">
        <p14:creationId xmlns:p14="http://schemas.microsoft.com/office/powerpoint/2010/main" val="1153686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solidFill>
                  <a:schemeClr val="tx1"/>
                </a:solidFill>
              </a:rPr>
              <a:t>This slide shows CS variation</a:t>
            </a:r>
            <a:r>
              <a:rPr lang="en-CA" baseline="0" dirty="0" smtClean="0">
                <a:solidFill>
                  <a:schemeClr val="tx1"/>
                </a:solidFill>
              </a:rPr>
              <a:t> by hospital in low risk women. The range is from </a:t>
            </a:r>
            <a:r>
              <a:rPr lang="en-US" sz="1200" kern="1200" dirty="0" smtClean="0">
                <a:solidFill>
                  <a:schemeClr val="tx1"/>
                </a:solidFill>
                <a:effectLst/>
                <a:latin typeface="+mn-lt"/>
                <a:ea typeface="+mn-ea"/>
                <a:cs typeface="+mn-cs"/>
              </a:rPr>
              <a:t>5% to as high as 38%.</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aseline="0" dirty="0" smtClean="0">
                <a:solidFill>
                  <a:schemeClr val="tx1"/>
                </a:solidFill>
              </a:rPr>
              <a:t>(Robson 1 – </a:t>
            </a:r>
            <a:r>
              <a:rPr lang="en-US" sz="1200" kern="1200" dirty="0" smtClean="0">
                <a:solidFill>
                  <a:schemeClr val="tx1"/>
                </a:solidFill>
                <a:effectLst/>
                <a:latin typeface="+mn-lt"/>
                <a:ea typeface="+mn-ea"/>
                <a:cs typeface="+mn-cs"/>
              </a:rPr>
              <a:t>Nulliparous, singleton cephalic,</a:t>
            </a:r>
            <a:r>
              <a:rPr lang="en-US" sz="1200" kern="1200" baseline="0" dirty="0" smtClean="0">
                <a:solidFill>
                  <a:schemeClr val="tx1"/>
                </a:solidFill>
                <a:effectLst/>
                <a:latin typeface="+mn-lt"/>
                <a:ea typeface="+mn-ea"/>
                <a:cs typeface="+mn-cs"/>
              </a:rPr>
              <a:t> &gt; 37 weeks, spontaneous labor)</a:t>
            </a:r>
            <a:r>
              <a:rPr lang="en-US" sz="1200" kern="1200" dirty="0" smtClean="0">
                <a:solidFill>
                  <a:schemeClr val="tx1"/>
                </a:solidFill>
                <a:effectLst/>
                <a:latin typeface="+mn-lt"/>
                <a:ea typeface="+mn-ea"/>
                <a:cs typeface="+mn-cs"/>
              </a:rPr>
              <a:t>, </a:t>
            </a:r>
            <a:r>
              <a:rPr lang="en-CA" baseline="0" dirty="0" smtClean="0">
                <a:solidFill>
                  <a:schemeClr val="tx1"/>
                </a:solidFill>
              </a:rPr>
              <a:t>aged 20-34 yrs.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solidFill>
                <a:schemeClr val="tx1"/>
              </a:solidFill>
            </a:endParaRPr>
          </a:p>
          <a:p>
            <a:r>
              <a:rPr lang="en-CA" baseline="0" dirty="0" smtClean="0">
                <a:solidFill>
                  <a:schemeClr val="tx1"/>
                </a:solidFill>
              </a:rPr>
              <a:t>D</a:t>
            </a:r>
            <a:r>
              <a:rPr lang="en-CA" dirty="0" smtClean="0">
                <a:solidFill>
                  <a:schemeClr val="tx1"/>
                </a:solidFill>
              </a:rPr>
              <a:t>o </a:t>
            </a:r>
            <a:r>
              <a:rPr lang="en-CA" dirty="0">
                <a:solidFill>
                  <a:schemeClr val="tx1"/>
                </a:solidFill>
              </a:rPr>
              <a:t>you know where</a:t>
            </a:r>
            <a:r>
              <a:rPr lang="en-CA" baseline="0" dirty="0">
                <a:solidFill>
                  <a:schemeClr val="tx1"/>
                </a:solidFill>
              </a:rPr>
              <a:t> your hospital </a:t>
            </a:r>
            <a:r>
              <a:rPr lang="en-CA" baseline="0" dirty="0" smtClean="0">
                <a:solidFill>
                  <a:schemeClr val="tx1"/>
                </a:solidFill>
              </a:rPr>
              <a:t>CS rate falls for this population?</a:t>
            </a:r>
            <a:endParaRPr lang="en-CA" baseline="0" dirty="0">
              <a:solidFill>
                <a:schemeClr val="tx1"/>
              </a:solidFill>
            </a:endParaRPr>
          </a:p>
        </p:txBody>
      </p:sp>
      <p:sp>
        <p:nvSpPr>
          <p:cNvPr id="4" name="Slide Number Placeholder 3"/>
          <p:cNvSpPr>
            <a:spLocks noGrp="1"/>
          </p:cNvSpPr>
          <p:nvPr>
            <p:ph type="sldNum" sz="quarter" idx="10"/>
          </p:nvPr>
        </p:nvSpPr>
        <p:spPr/>
        <p:txBody>
          <a:bodyPr/>
          <a:lstStyle/>
          <a:p>
            <a:fld id="{AAD6FA34-AF7C-4905-A9C0-641AC2B3E452}" type="slidenum">
              <a:rPr lang="en-GB" smtClean="0"/>
              <a:pPr/>
              <a:t>15</a:t>
            </a:fld>
            <a:endParaRPr lang="en-GB" dirty="0"/>
          </a:p>
        </p:txBody>
      </p:sp>
    </p:spTree>
    <p:extLst>
      <p:ext uri="{BB962C8B-B14F-4D97-AF65-F5344CB8AC3E}">
        <p14:creationId xmlns:p14="http://schemas.microsoft.com/office/powerpoint/2010/main" val="25378737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objectives of this QBP are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clinicians with evidence-based recommendations regarding management of low risk pregnancies from preconception and into the postpartum period;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 standardized management of low risk pregnancies from preconception and into the postpartum period;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Reduce variation in the rate of </a:t>
            </a:r>
            <a:r>
              <a:rPr lang="en-US" sz="1200" kern="1200" dirty="0" smtClean="0">
                <a:solidFill>
                  <a:schemeClr val="tx1"/>
                </a:solidFill>
                <a:effectLst/>
                <a:latin typeface="+mn-lt"/>
                <a:ea typeface="+mn-ea"/>
                <a:cs typeface="+mn-cs"/>
              </a:rPr>
              <a:t>CS;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Promote postpartum recovery and optimal length of stay and early discharge when appropriate</a:t>
            </a: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16</a:t>
            </a:fld>
            <a:endParaRPr lang="en-GB" dirty="0"/>
          </a:p>
        </p:txBody>
      </p:sp>
    </p:spTree>
    <p:extLst>
      <p:ext uri="{BB962C8B-B14F-4D97-AF65-F5344CB8AC3E}">
        <p14:creationId xmlns:p14="http://schemas.microsoft.com/office/powerpoint/2010/main" val="2978729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sz="1200" kern="1200" dirty="0">
                <a:solidFill>
                  <a:schemeClr val="tx1"/>
                </a:solidFill>
                <a:effectLst/>
                <a:latin typeface="+mn-lt"/>
                <a:ea typeface="+mn-ea"/>
                <a:cs typeface="+mn-cs"/>
              </a:rPr>
              <a:t>The Expert Panel that developed this QBP recommends a focus on the low-risk, first-time mother in spontaneous labour (Robson Group 1). This focus provides a homogeneous group that is applicable to all levels of maternity care and for which there are evidence-based standards of care that promote vaginal birth. In addition, any reduction in primary </a:t>
            </a:r>
            <a:r>
              <a:rPr lang="en-CA" sz="1200" kern="1200" dirty="0" smtClean="0">
                <a:solidFill>
                  <a:schemeClr val="tx1"/>
                </a:solidFill>
                <a:effectLst/>
                <a:latin typeface="+mn-lt"/>
                <a:ea typeface="+mn-ea"/>
                <a:cs typeface="+mn-cs"/>
              </a:rPr>
              <a:t>CS </a:t>
            </a:r>
            <a:r>
              <a:rPr lang="en-CA" sz="1200" kern="1200" dirty="0">
                <a:solidFill>
                  <a:schemeClr val="tx1"/>
                </a:solidFill>
                <a:effectLst/>
                <a:latin typeface="+mn-lt"/>
                <a:ea typeface="+mn-ea"/>
                <a:cs typeface="+mn-cs"/>
              </a:rPr>
              <a:t>section will positively impact the rate of repeat </a:t>
            </a:r>
            <a:r>
              <a:rPr lang="en-CA" sz="1200" kern="1200" dirty="0" smtClean="0">
                <a:solidFill>
                  <a:schemeClr val="tx1"/>
                </a:solidFill>
                <a:effectLst/>
                <a:latin typeface="+mn-lt"/>
                <a:ea typeface="+mn-ea"/>
                <a:cs typeface="+mn-cs"/>
              </a:rPr>
              <a:t>CS.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The Expert Panel recognizes that although this QBP has been developed for the above mentioned target population, it can also be used to promote vaginal birth in women outside of this group.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17</a:t>
            </a:fld>
            <a:endParaRPr lang="en-GB" dirty="0"/>
          </a:p>
        </p:txBody>
      </p:sp>
    </p:spTree>
    <p:extLst>
      <p:ext uri="{BB962C8B-B14F-4D97-AF65-F5344CB8AC3E}">
        <p14:creationId xmlns:p14="http://schemas.microsoft.com/office/powerpoint/2010/main" val="1924430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48005" marR="194310" lvl="1" indent="0">
              <a:lnSpc>
                <a:spcPct val="100000"/>
              </a:lnSpc>
              <a:spcBef>
                <a:spcPts val="320"/>
              </a:spcBef>
              <a:buFont typeface="Arial" panose="020B0604020202020204" pitchFamily="34" charset="0"/>
              <a:buNone/>
              <a:tabLst>
                <a:tab pos="433705" algn="l"/>
                <a:tab pos="434340" algn="l"/>
              </a:tabLst>
            </a:pPr>
            <a:endParaRPr lang="en-CA" sz="1600" baseline="0" dirty="0">
              <a:solidFill>
                <a:schemeClr val="tx1"/>
              </a:solidFill>
            </a:endParaRPr>
          </a:p>
        </p:txBody>
      </p:sp>
      <p:sp>
        <p:nvSpPr>
          <p:cNvPr id="4" name="Slide Number Placeholder 3"/>
          <p:cNvSpPr>
            <a:spLocks noGrp="1"/>
          </p:cNvSpPr>
          <p:nvPr>
            <p:ph type="sldNum" sz="quarter" idx="10"/>
          </p:nvPr>
        </p:nvSpPr>
        <p:spPr/>
        <p:txBody>
          <a:bodyPr/>
          <a:lstStyle/>
          <a:p>
            <a:fld id="{AAD6FA34-AF7C-4905-A9C0-641AC2B3E452}" type="slidenum">
              <a:rPr lang="en-GB" smtClean="0"/>
              <a:pPr/>
              <a:t>18</a:t>
            </a:fld>
            <a:endParaRPr lang="en-GB" dirty="0"/>
          </a:p>
        </p:txBody>
      </p:sp>
    </p:spTree>
    <p:extLst>
      <p:ext uri="{BB962C8B-B14F-4D97-AF65-F5344CB8AC3E}">
        <p14:creationId xmlns:p14="http://schemas.microsoft.com/office/powerpoint/2010/main" val="35352003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19</a:t>
            </a:fld>
            <a:endParaRPr lang="en-GB" dirty="0"/>
          </a:p>
        </p:txBody>
      </p:sp>
    </p:spTree>
    <p:extLst>
      <p:ext uri="{BB962C8B-B14F-4D97-AF65-F5344CB8AC3E}">
        <p14:creationId xmlns:p14="http://schemas.microsoft.com/office/powerpoint/2010/main" val="411415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following</a:t>
            </a:r>
            <a:r>
              <a:rPr lang="en-US" baseline="0" dirty="0"/>
              <a:t> phases are included in the clinical recommendations. They will be described and salient points highlighted. For detailed regarding each recommendation please refer to the QBP toolkit and the Clinical Handbook.</a:t>
            </a:r>
            <a:endParaRPr lang="en-US" dirty="0"/>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20</a:t>
            </a:fld>
            <a:endParaRPr lang="en-GB" dirty="0"/>
          </a:p>
        </p:txBody>
      </p:sp>
    </p:spTree>
    <p:extLst>
      <p:ext uri="{BB962C8B-B14F-4D97-AF65-F5344CB8AC3E}">
        <p14:creationId xmlns:p14="http://schemas.microsoft.com/office/powerpoint/2010/main" val="1949054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a:t>
            </a:fld>
            <a:endParaRPr lang="en-GB" dirty="0"/>
          </a:p>
        </p:txBody>
      </p:sp>
    </p:spTree>
    <p:extLst>
      <p:ext uri="{BB962C8B-B14F-4D97-AF65-F5344CB8AC3E}">
        <p14:creationId xmlns:p14="http://schemas.microsoft.com/office/powerpoint/2010/main" val="305429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kern="1200" dirty="0">
                <a:solidFill>
                  <a:schemeClr val="tx1"/>
                </a:solidFill>
                <a:effectLst/>
                <a:latin typeface="+mn-lt"/>
                <a:ea typeface="+mn-ea"/>
                <a:cs typeface="+mn-cs"/>
              </a:rPr>
              <a:t>Some examples</a:t>
            </a:r>
            <a:r>
              <a:rPr lang="en-CA" sz="1200" b="0" kern="1200" baseline="0" dirty="0">
                <a:solidFill>
                  <a:schemeClr val="tx1"/>
                </a:solidFill>
                <a:effectLst/>
                <a:latin typeface="+mn-lt"/>
                <a:ea typeface="+mn-ea"/>
                <a:cs typeface="+mn-cs"/>
              </a:rPr>
              <a:t> of reputable </a:t>
            </a:r>
            <a:r>
              <a:rPr lang="en-CA" sz="1200" b="0" kern="1200" baseline="0" dirty="0" smtClean="0">
                <a:solidFill>
                  <a:schemeClr val="tx1"/>
                </a:solidFill>
                <a:effectLst/>
                <a:latin typeface="+mn-lt"/>
                <a:ea typeface="+mn-ea"/>
                <a:cs typeface="+mn-cs"/>
              </a:rPr>
              <a:t>resources are</a:t>
            </a:r>
            <a:r>
              <a:rPr lang="en-CA" sz="1200" b="0" kern="1200" baseline="0" dirty="0">
                <a:solidFill>
                  <a:schemeClr val="tx1"/>
                </a:solidFill>
                <a:effectLst/>
                <a:latin typeface="+mn-lt"/>
                <a:ea typeface="+mn-ea"/>
                <a:cs typeface="+mn-cs"/>
              </a:rPr>
              <a:t>:</a:t>
            </a:r>
            <a:endParaRPr lang="en-CA"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dirty="0" err="1">
                <a:solidFill>
                  <a:schemeClr val="tx1"/>
                </a:solidFill>
                <a:effectLst/>
                <a:latin typeface="+mn-lt"/>
                <a:ea typeface="+mn-ea"/>
                <a:cs typeface="+mn-cs"/>
              </a:rPr>
              <a:t>MotHERS</a:t>
            </a:r>
            <a:r>
              <a:rPr lang="en-CA" sz="1200" b="1" kern="1200" dirty="0">
                <a:solidFill>
                  <a:schemeClr val="tx1"/>
                </a:solidFill>
                <a:effectLst/>
                <a:latin typeface="+mn-lt"/>
                <a:ea typeface="+mn-ea"/>
                <a:cs typeface="+mn-cs"/>
              </a:rPr>
              <a:t> Program </a:t>
            </a:r>
            <a:r>
              <a:rPr lang="en-CA" sz="1200" kern="1200" dirty="0">
                <a:solidFill>
                  <a:schemeClr val="tx1"/>
                </a:solidFill>
                <a:effectLst/>
                <a:latin typeface="+mn-lt"/>
                <a:ea typeface="+mn-ea"/>
                <a:cs typeface="+mn-cs"/>
              </a:rPr>
              <a:t>– This Ontario-based website provides information to women contemplating pregnancy, are pregnant or are now new mothers keep up-to-date on the latest medical information. Includes links to other resources and mobile apps to track baby’s fetal movements and mother’s health.</a:t>
            </a:r>
            <a:br>
              <a:rPr lang="en-CA" sz="1200" kern="1200" dirty="0">
                <a:solidFill>
                  <a:schemeClr val="tx1"/>
                </a:solidFill>
                <a:effectLst/>
                <a:latin typeface="+mn-lt"/>
                <a:ea typeface="+mn-ea"/>
                <a:cs typeface="+mn-cs"/>
              </a:rPr>
            </a:br>
            <a:endParaRPr lang="en-CA" sz="1200" kern="1200" dirty="0">
              <a:solidFill>
                <a:schemeClr val="tx1"/>
              </a:solidFill>
              <a:effectLst/>
              <a:latin typeface="+mn-lt"/>
              <a:ea typeface="+mn-ea"/>
              <a:cs typeface="+mn-cs"/>
            </a:endParaRPr>
          </a:p>
          <a:p>
            <a:pPr lvl="0"/>
            <a:r>
              <a:rPr lang="en-CA" sz="1200" b="1" kern="1200" dirty="0" err="1">
                <a:solidFill>
                  <a:schemeClr val="tx1"/>
                </a:solidFill>
                <a:effectLst/>
                <a:latin typeface="+mn-lt"/>
                <a:ea typeface="+mn-ea"/>
                <a:cs typeface="+mn-cs"/>
              </a:rPr>
              <a:t>OMama</a:t>
            </a:r>
            <a:r>
              <a:rPr lang="en-CA" sz="1200" kern="1200" dirty="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OMama</a:t>
            </a:r>
            <a:r>
              <a:rPr lang="en-US" sz="1200" kern="1200" dirty="0" smtClean="0">
                <a:solidFill>
                  <a:schemeClr val="tx1"/>
                </a:solidFill>
                <a:effectLst/>
                <a:latin typeface="+mn-lt"/>
                <a:ea typeface="+mn-ea"/>
                <a:cs typeface="+mn-cs"/>
              </a:rPr>
              <a:t> is an innovative tool to support and inform effective care, developed and owned by the </a:t>
            </a:r>
            <a:r>
              <a:rPr lang="en-CA" sz="1200" kern="1200" dirty="0" smtClean="0">
                <a:solidFill>
                  <a:schemeClr val="tx1"/>
                </a:solidFill>
                <a:effectLst/>
                <a:latin typeface="+mn-lt"/>
                <a:ea typeface="+mn-ea"/>
                <a:cs typeface="+mn-cs"/>
              </a:rPr>
              <a:t>Better Outcomes Registry &amp; Network (BORN) Ontario. </a:t>
            </a:r>
            <a:r>
              <a:rPr lang="en-CA" sz="1200" kern="1200" dirty="0" err="1" smtClean="0">
                <a:solidFill>
                  <a:schemeClr val="tx1"/>
                </a:solidFill>
                <a:effectLst/>
                <a:latin typeface="+mn-lt"/>
                <a:ea typeface="+mn-ea"/>
                <a:cs typeface="+mn-cs"/>
              </a:rPr>
              <a:t>OMama</a:t>
            </a:r>
            <a:r>
              <a:rPr lang="en-CA" sz="1200" kern="1200" dirty="0" smtClean="0">
                <a:solidFill>
                  <a:schemeClr val="tx1"/>
                </a:solidFill>
                <a:effectLst/>
                <a:latin typeface="+mn-lt"/>
                <a:ea typeface="+mn-ea"/>
                <a:cs typeface="+mn-cs"/>
              </a:rPr>
              <a:t> contains information on over 100 topics, curated by Ontario experts from across a range of disciplines. The website and mobile app enable access to information on pregnancy, birth, postpartum, and early parenting. </a:t>
            </a:r>
          </a:p>
          <a:p>
            <a:pPr lvl="0"/>
            <a:endParaRPr lang="en-CA" sz="1200" b="1" kern="1200" dirty="0" smtClean="0">
              <a:solidFill>
                <a:schemeClr val="tx1"/>
              </a:solidFill>
              <a:effectLst/>
              <a:latin typeface="+mn-lt"/>
              <a:ea typeface="+mn-ea"/>
              <a:cs typeface="+mn-cs"/>
            </a:endParaRPr>
          </a:p>
          <a:p>
            <a:pPr lvl="0"/>
            <a:r>
              <a:rPr lang="en-CA" sz="1200" b="1" kern="1200" dirty="0" smtClean="0">
                <a:solidFill>
                  <a:schemeClr val="tx1"/>
                </a:solidFill>
                <a:effectLst/>
                <a:latin typeface="+mn-lt"/>
                <a:ea typeface="+mn-ea"/>
                <a:cs typeface="+mn-cs"/>
              </a:rPr>
              <a:t>The </a:t>
            </a:r>
            <a:r>
              <a:rPr lang="en-CA" sz="1200" b="1" kern="1200" dirty="0">
                <a:solidFill>
                  <a:schemeClr val="tx1"/>
                </a:solidFill>
                <a:effectLst/>
                <a:latin typeface="+mn-lt"/>
                <a:ea typeface="+mn-ea"/>
                <a:cs typeface="+mn-cs"/>
              </a:rPr>
              <a:t>Society of Obstetricians and Gynaecologists of Canada (SOGC)</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website</a:t>
            </a:r>
            <a:r>
              <a:rPr lang="en-CA" sz="1200" kern="1200" dirty="0">
                <a:solidFill>
                  <a:schemeClr val="tx1"/>
                </a:solidFill>
                <a:effectLst/>
                <a:latin typeface="+mn-lt"/>
                <a:ea typeface="+mn-ea"/>
                <a:cs typeface="+mn-cs"/>
              </a:rPr>
              <a:t> – This website provides evidence based information about pregnancy and childbirth to the Canadian public and healthcare professionals. All material on this website are developed by doctors, nurses, and midwives and is based on guidelines from the SOGC. </a:t>
            </a:r>
            <a:br>
              <a:rPr lang="en-CA" sz="1200" kern="1200" dirty="0">
                <a:solidFill>
                  <a:schemeClr val="tx1"/>
                </a:solidFill>
                <a:effectLst/>
                <a:latin typeface="+mn-lt"/>
                <a:ea typeface="+mn-ea"/>
                <a:cs typeface="+mn-cs"/>
              </a:rPr>
            </a:br>
            <a:endParaRPr lang="en-US" sz="1200" i="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Association of Ontario Midwives</a:t>
            </a:r>
            <a:r>
              <a:rPr lang="en-CA" sz="1200" kern="1200" dirty="0">
                <a:solidFill>
                  <a:schemeClr val="tx1"/>
                </a:solidFill>
                <a:effectLst/>
                <a:latin typeface="+mn-lt"/>
                <a:ea typeface="+mn-ea"/>
                <a:cs typeface="+mn-cs"/>
              </a:rPr>
              <a:t> </a:t>
            </a:r>
            <a:r>
              <a:rPr lang="en-CA" sz="1200" b="1" kern="1200" dirty="0">
                <a:solidFill>
                  <a:schemeClr val="tx1"/>
                </a:solidFill>
                <a:effectLst/>
                <a:latin typeface="+mn-lt"/>
                <a:ea typeface="+mn-ea"/>
                <a:cs typeface="+mn-cs"/>
              </a:rPr>
              <a:t>(AOM) website</a:t>
            </a:r>
            <a:r>
              <a:rPr lang="en-CA" sz="1200" kern="1200" dirty="0">
                <a:solidFill>
                  <a:schemeClr val="tx1"/>
                </a:solidFill>
                <a:effectLst/>
                <a:latin typeface="+mn-lt"/>
                <a:ea typeface="+mn-ea"/>
                <a:cs typeface="+mn-cs"/>
              </a:rPr>
              <a:t> – This website includes information to the public about midwifery care and helpful resources and information on pregnancy.</a:t>
            </a:r>
            <a:br>
              <a:rPr lang="en-CA" sz="1200" kern="1200" dirty="0">
                <a:solidFill>
                  <a:schemeClr val="tx1"/>
                </a:solidFill>
                <a:effectLst/>
                <a:latin typeface="+mn-lt"/>
                <a:ea typeface="+mn-ea"/>
                <a:cs typeface="+mn-cs"/>
              </a:rPr>
            </a:br>
            <a:endParaRPr lang="en-US" sz="1200" i="1" kern="1200" dirty="0">
              <a:solidFill>
                <a:schemeClr val="tx1"/>
              </a:solidFill>
              <a:effectLst/>
              <a:latin typeface="+mn-lt"/>
              <a:ea typeface="+mn-ea"/>
              <a:cs typeface="+mn-cs"/>
            </a:endParaRPr>
          </a:p>
          <a:p>
            <a:pPr lvl="0"/>
            <a:r>
              <a:rPr lang="en-CA" sz="1200" b="1" kern="1200" dirty="0">
                <a:solidFill>
                  <a:schemeClr val="tx1"/>
                </a:solidFill>
                <a:effectLst/>
                <a:latin typeface="+mn-lt"/>
                <a:ea typeface="+mn-ea"/>
                <a:cs typeface="+mn-cs"/>
              </a:rPr>
              <a:t>Healthy Beginnings </a:t>
            </a:r>
            <a:r>
              <a:rPr lang="en-CA" sz="1200" kern="1200" dirty="0">
                <a:solidFill>
                  <a:schemeClr val="tx1"/>
                </a:solidFill>
                <a:effectLst/>
                <a:latin typeface="+mn-lt"/>
                <a:ea typeface="+mn-ea"/>
                <a:cs typeface="+mn-cs"/>
              </a:rPr>
              <a:t>– This book was developed by the SOGC, Best Start Resource Centre and the Canadian Paediatric Society. This comprehensive prenatal resource is designed to meet the information needs of couples planning a pregnancy, pregnant women and new parents.</a:t>
            </a:r>
            <a:br>
              <a:rPr lang="en-CA" sz="1200" kern="1200" dirty="0">
                <a:solidFill>
                  <a:schemeClr val="tx1"/>
                </a:solidFill>
                <a:effectLst/>
                <a:latin typeface="+mn-lt"/>
                <a:ea typeface="+mn-ea"/>
                <a:cs typeface="+mn-cs"/>
              </a:rPr>
            </a:br>
            <a:endParaRPr lang="en-US" sz="1200" i="1" kern="1200" dirty="0">
              <a:solidFill>
                <a:schemeClr val="tx1"/>
              </a:solidFill>
              <a:effectLst/>
              <a:latin typeface="+mn-lt"/>
              <a:ea typeface="+mn-ea"/>
              <a:cs typeface="+mn-cs"/>
            </a:endParaRPr>
          </a:p>
          <a:p>
            <a:r>
              <a:rPr lang="en-CA" sz="1200" b="1" kern="1200" dirty="0">
                <a:solidFill>
                  <a:schemeClr val="tx1"/>
                </a:solidFill>
                <a:effectLst/>
                <a:latin typeface="+mn-lt"/>
                <a:ea typeface="+mn-ea"/>
                <a:cs typeface="+mn-cs"/>
              </a:rPr>
              <a:t>The Healthy Pregnancy Guide </a:t>
            </a:r>
            <a:r>
              <a:rPr lang="en-CA" sz="1200" kern="1200" dirty="0">
                <a:solidFill>
                  <a:schemeClr val="tx1"/>
                </a:solidFill>
                <a:effectLst/>
                <a:latin typeface="+mn-lt"/>
                <a:ea typeface="+mn-ea"/>
                <a:cs typeface="+mn-cs"/>
              </a:rPr>
              <a:t>– This guide was developed by the Public Health Agency of Canada (PHAC) and will provide women with accurate information to help them make good decisions about how to take care of themselves before, during and after their pregnancy. </a:t>
            </a:r>
            <a:br>
              <a:rPr lang="en-CA" sz="1200" kern="1200" dirty="0">
                <a:solidFill>
                  <a:schemeClr val="tx1"/>
                </a:solidFill>
                <a:effectLst/>
                <a:latin typeface="+mn-lt"/>
                <a:ea typeface="+mn-ea"/>
                <a:cs typeface="+mn-cs"/>
              </a:rPr>
            </a:b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21</a:t>
            </a:fld>
            <a:endParaRPr lang="en-GB" dirty="0"/>
          </a:p>
        </p:txBody>
      </p:sp>
    </p:spTree>
    <p:extLst>
      <p:ext uri="{BB962C8B-B14F-4D97-AF65-F5344CB8AC3E}">
        <p14:creationId xmlns:p14="http://schemas.microsoft.com/office/powerpoint/2010/main" val="14797421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 Weight/Exercise</a:t>
            </a:r>
            <a:endParaRPr lang="en-US" b="1" dirty="0"/>
          </a:p>
          <a:p>
            <a:pPr marL="171450" indent="-171450">
              <a:buFont typeface="Arial" panose="020B0604020202020204" pitchFamily="34" charset="0"/>
              <a:buChar char="•"/>
            </a:pPr>
            <a:r>
              <a:rPr lang="en-US" dirty="0"/>
              <a:t>Women without contraindications should be encouraged to participate in aerobic and strength-conditioning exercises</a:t>
            </a:r>
          </a:p>
          <a:p>
            <a:pPr marL="171450" indent="-171450">
              <a:buFont typeface="Arial" panose="020B0604020202020204" pitchFamily="34" charset="0"/>
              <a:buChar char="•"/>
            </a:pPr>
            <a:r>
              <a:rPr lang="en-US" dirty="0"/>
              <a:t>Women should be advised that adverse pregnancy and neonatal outcomes are not increased in exercising women</a:t>
            </a:r>
          </a:p>
          <a:p>
            <a:endParaRPr lang="en-US" dirty="0"/>
          </a:p>
          <a:p>
            <a:r>
              <a:rPr lang="en-US" b="1" dirty="0" smtClean="0"/>
              <a:t>3.0 Ultrasound</a:t>
            </a:r>
            <a:endParaRPr lang="en-US" b="1" dirty="0"/>
          </a:p>
          <a:p>
            <a:pPr marL="171450" indent="-171450">
              <a:buFont typeface="Arial" panose="020B0604020202020204" pitchFamily="34" charset="0"/>
              <a:buChar char="•"/>
            </a:pPr>
            <a:r>
              <a:rPr lang="en-US" dirty="0"/>
              <a:t>More</a:t>
            </a:r>
            <a:r>
              <a:rPr lang="en-US" baseline="0" dirty="0"/>
              <a:t> accurate than a certain LMP in the first and second trimesters &lt;23weeks</a:t>
            </a:r>
          </a:p>
          <a:p>
            <a:pPr marL="171450" indent="-171450">
              <a:buFont typeface="Arial" panose="020B0604020202020204" pitchFamily="34" charset="0"/>
              <a:buChar char="•"/>
            </a:pPr>
            <a:r>
              <a:rPr lang="en-US" dirty="0"/>
              <a:t>Reduces inductions for post-term</a:t>
            </a:r>
          </a:p>
          <a:p>
            <a:pPr marL="171450" indent="-171450">
              <a:buFont typeface="Arial" panose="020B0604020202020204" pitchFamily="34" charset="0"/>
              <a:buChar char="•"/>
            </a:pPr>
            <a:r>
              <a:rPr lang="en-US" dirty="0"/>
              <a:t>Ideally</a:t>
            </a:r>
            <a:r>
              <a:rPr lang="en-US" baseline="0" dirty="0"/>
              <a:t>, done in first trimester, unless availability is limited it is reasonable to be done in the 2</a:t>
            </a:r>
            <a:r>
              <a:rPr lang="en-US" baseline="30000" dirty="0"/>
              <a:t>nd</a:t>
            </a:r>
            <a:r>
              <a:rPr lang="en-US" baseline="0" dirty="0"/>
              <a:t> trimester</a:t>
            </a:r>
            <a:endParaRPr lang="en-US" dirty="0"/>
          </a:p>
          <a:p>
            <a:endParaRPr lang="en-US" dirty="0"/>
          </a:p>
          <a:p>
            <a:r>
              <a:rPr lang="en-US" b="1" dirty="0" smtClean="0"/>
              <a:t>4.0</a:t>
            </a:r>
            <a:r>
              <a:rPr lang="en-US" b="1" baseline="0" dirty="0" smtClean="0"/>
              <a:t> </a:t>
            </a:r>
            <a:r>
              <a:rPr lang="en-US" b="1" dirty="0" smtClean="0"/>
              <a:t>Counselling</a:t>
            </a:r>
            <a:endParaRPr lang="en-US" b="1"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Women should be informed about what it means to be at term and post-term (due date vs. latest date of delivery), and the patient and provider practices during this period that support vaginal birth</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Women should be offered information on the benefits, limitations, indications, and risks of intermittent auscultation and electronic fetal monitoring during labour.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Patient information materials will be</a:t>
            </a:r>
            <a:r>
              <a:rPr lang="en-US" sz="1200" kern="1200" baseline="0" dirty="0">
                <a:solidFill>
                  <a:schemeClr val="tx1"/>
                </a:solidFill>
                <a:effectLst/>
                <a:latin typeface="+mn-lt"/>
                <a:ea typeface="+mn-ea"/>
                <a:cs typeface="+mn-cs"/>
              </a:rPr>
              <a:t> forthcoming</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22</a:t>
            </a:fld>
            <a:endParaRPr lang="en-GB" dirty="0"/>
          </a:p>
        </p:txBody>
      </p:sp>
    </p:spTree>
    <p:extLst>
      <p:ext uri="{BB962C8B-B14F-4D97-AF65-F5344CB8AC3E}">
        <p14:creationId xmlns:p14="http://schemas.microsoft.com/office/powerpoint/2010/main" val="4002664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23</a:t>
            </a:fld>
            <a:endParaRPr lang="en-GB" dirty="0"/>
          </a:p>
        </p:txBody>
      </p:sp>
    </p:spTree>
    <p:extLst>
      <p:ext uri="{BB962C8B-B14F-4D97-AF65-F5344CB8AC3E}">
        <p14:creationId xmlns:p14="http://schemas.microsoft.com/office/powerpoint/2010/main" val="6704267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24</a:t>
            </a:fld>
            <a:endParaRPr lang="en-GB" dirty="0"/>
          </a:p>
        </p:txBody>
      </p:sp>
    </p:spTree>
    <p:extLst>
      <p:ext uri="{BB962C8B-B14F-4D97-AF65-F5344CB8AC3E}">
        <p14:creationId xmlns:p14="http://schemas.microsoft.com/office/powerpoint/2010/main" val="2084650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8.0</a:t>
            </a:r>
          </a:p>
          <a:p>
            <a:pPr marL="171450" indent="-171450">
              <a:buFont typeface="Arial" panose="020B0604020202020204" pitchFamily="34" charset="0"/>
              <a:buChar char="•"/>
            </a:pPr>
            <a:r>
              <a:rPr lang="en-US" dirty="0"/>
              <a:t>For</a:t>
            </a:r>
            <a:r>
              <a:rPr lang="en-US" baseline="0" dirty="0"/>
              <a:t> example, b</a:t>
            </a:r>
            <a:r>
              <a:rPr lang="en-US" dirty="0"/>
              <a:t>ooking process in a </a:t>
            </a:r>
            <a:r>
              <a:rPr lang="en-US" dirty="0" smtClean="0"/>
              <a:t>hospital for inductions. </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25</a:t>
            </a:fld>
            <a:endParaRPr lang="en-GB" dirty="0"/>
          </a:p>
        </p:txBody>
      </p:sp>
    </p:spTree>
    <p:extLst>
      <p:ext uri="{BB962C8B-B14F-4D97-AF65-F5344CB8AC3E}">
        <p14:creationId xmlns:p14="http://schemas.microsoft.com/office/powerpoint/2010/main" val="12795523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10.0</a:t>
            </a:r>
          </a:p>
          <a:p>
            <a:pPr marL="171450" indent="-171450">
              <a:buFont typeface="Arial" panose="020B0604020202020204" pitchFamily="34" charset="0"/>
              <a:buChar char="•"/>
            </a:pPr>
            <a:r>
              <a:rPr lang="en-US" dirty="0"/>
              <a:t>Involve</a:t>
            </a:r>
            <a:r>
              <a:rPr lang="en-US" baseline="0" dirty="0"/>
              <a:t> supportive partner during active labor </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26</a:t>
            </a:fld>
            <a:endParaRPr lang="en-GB" dirty="0"/>
          </a:p>
        </p:txBody>
      </p:sp>
    </p:spTree>
    <p:extLst>
      <p:ext uri="{BB962C8B-B14F-4D97-AF65-F5344CB8AC3E}">
        <p14:creationId xmlns:p14="http://schemas.microsoft.com/office/powerpoint/2010/main" val="2085503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11.0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With a protocol in place, IA can be done prior to and following epidural analgesia (e.g., q5minx30mins after epidural insertion and following top ups if VSS)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12.0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When </a:t>
            </a:r>
            <a:r>
              <a:rPr lang="en-US" dirty="0" err="1"/>
              <a:t>amnioinfusion</a:t>
            </a:r>
            <a:r>
              <a:rPr lang="en-US" dirty="0"/>
              <a:t> is not readily available, one </a:t>
            </a:r>
            <a:r>
              <a:rPr lang="en-US" dirty="0" smtClean="0"/>
              <a:t>may </a:t>
            </a:r>
            <a:r>
              <a:rPr lang="en-US" dirty="0"/>
              <a:t>consider to</a:t>
            </a:r>
            <a:r>
              <a:rPr lang="en-US" baseline="0" dirty="0"/>
              <a:t> delay artificial rupture of membranes (AROM) </a:t>
            </a:r>
            <a:endParaRPr lang="en-US" dirty="0"/>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27</a:t>
            </a:fld>
            <a:endParaRPr lang="en-GB" dirty="0"/>
          </a:p>
        </p:txBody>
      </p:sp>
    </p:spTree>
    <p:extLst>
      <p:ext uri="{BB962C8B-B14F-4D97-AF65-F5344CB8AC3E}">
        <p14:creationId xmlns:p14="http://schemas.microsoft.com/office/powerpoint/2010/main" val="1426790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28</a:t>
            </a:fld>
            <a:endParaRPr lang="en-GB" dirty="0"/>
          </a:p>
        </p:txBody>
      </p:sp>
    </p:spTree>
    <p:extLst>
      <p:ext uri="{BB962C8B-B14F-4D97-AF65-F5344CB8AC3E}">
        <p14:creationId xmlns:p14="http://schemas.microsoft.com/office/powerpoint/2010/main" val="42496285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29</a:t>
            </a:fld>
            <a:endParaRPr lang="en-GB" dirty="0"/>
          </a:p>
        </p:txBody>
      </p:sp>
    </p:spTree>
    <p:extLst>
      <p:ext uri="{BB962C8B-B14F-4D97-AF65-F5344CB8AC3E}">
        <p14:creationId xmlns:p14="http://schemas.microsoft.com/office/powerpoint/2010/main" val="1583610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14.0</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Regardless of the mode of delivery, newborns should be placed in uninterrupted skin-to-skin contact with their mothers immediately following birth for at least an hour or until completion of the first feeding or as long as the mother wishes.  If skin-to-skin contact between the newborn and the mother is not possible, a partner can also be used.</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Hospitals should adopt and implement evidenced based guidelines (e.g., SOGC) for discharge after vaginal birth and after </a:t>
            </a:r>
            <a:r>
              <a:rPr lang="en-CA" sz="1200" kern="1200" dirty="0" smtClean="0">
                <a:solidFill>
                  <a:schemeClr val="tx1"/>
                </a:solidFill>
                <a:effectLst/>
                <a:latin typeface="+mn-lt"/>
                <a:ea typeface="+mn-ea"/>
                <a:cs typeface="+mn-cs"/>
              </a:rPr>
              <a:t>CS. </a:t>
            </a:r>
            <a:r>
              <a:rPr lang="en-CA" sz="1200" kern="1200" dirty="0">
                <a:solidFill>
                  <a:schemeClr val="tx1"/>
                </a:solidFill>
                <a:effectLst/>
                <a:latin typeface="+mn-lt"/>
                <a:ea typeface="+mn-ea"/>
                <a:cs typeface="+mn-cs"/>
              </a:rPr>
              <a:t>This is intended to promote optimal length of stay and early discharge when appropriate, as well as better outcomes for mother and </a:t>
            </a:r>
            <a:r>
              <a:rPr lang="en-CA" sz="1200" kern="1200" dirty="0" smtClean="0">
                <a:solidFill>
                  <a:schemeClr val="tx1"/>
                </a:solidFill>
                <a:effectLst/>
                <a:latin typeface="+mn-lt"/>
                <a:ea typeface="+mn-ea"/>
                <a:cs typeface="+mn-cs"/>
              </a:rPr>
              <a:t>newborn.</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Intraoperative epidural/ intrathecal morphine and post-operative multimodal co-analgesics should be used to improve post-operative pain management and encourage early </a:t>
            </a:r>
            <a:r>
              <a:rPr lang="en-CA" sz="1200" kern="1200" dirty="0" smtClean="0">
                <a:solidFill>
                  <a:schemeClr val="tx1"/>
                </a:solidFill>
                <a:effectLst/>
                <a:latin typeface="+mn-lt"/>
                <a:ea typeface="+mn-ea"/>
                <a:cs typeface="+mn-cs"/>
              </a:rPr>
              <a:t>ambulation.</a:t>
            </a:r>
            <a:endParaRPr lang="en-CA"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a:solidFill>
                  <a:schemeClr val="tx1"/>
                </a:solidFill>
                <a:effectLst/>
                <a:latin typeface="+mn-lt"/>
                <a:ea typeface="+mn-ea"/>
                <a:cs typeface="+mn-cs"/>
              </a:rPr>
              <a:t>Evidence-based practices should be followed with respect to surgical site infection prevention</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Clinical practice guidelines should be followed for venous thromboembolism prophylaxis</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30</a:t>
            </a:fld>
            <a:endParaRPr lang="en-GB" dirty="0"/>
          </a:p>
        </p:txBody>
      </p:sp>
    </p:spTree>
    <p:extLst>
      <p:ext uri="{BB962C8B-B14F-4D97-AF65-F5344CB8AC3E}">
        <p14:creationId xmlns:p14="http://schemas.microsoft.com/office/powerpoint/2010/main" val="3446198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4</a:t>
            </a:fld>
            <a:endParaRPr lang="en-GB" dirty="0"/>
          </a:p>
        </p:txBody>
      </p:sp>
    </p:spTree>
    <p:extLst>
      <p:ext uri="{BB962C8B-B14F-4D97-AF65-F5344CB8AC3E}">
        <p14:creationId xmlns:p14="http://schemas.microsoft.com/office/powerpoint/2010/main" val="9279587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kern="1200" dirty="0">
                <a:solidFill>
                  <a:schemeClr val="tx1"/>
                </a:solidFill>
                <a:effectLst/>
                <a:latin typeface="+mn-lt"/>
                <a:ea typeface="+mn-ea"/>
                <a:cs typeface="+mn-cs"/>
              </a:rPr>
              <a:t>16.0</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Establish hospital processes to review the number of postdates inductions taking place before 41 weeks of </a:t>
            </a:r>
            <a:r>
              <a:rPr lang="en-CA" sz="1200" kern="1200" dirty="0" smtClean="0">
                <a:solidFill>
                  <a:schemeClr val="tx1"/>
                </a:solidFill>
                <a:effectLst/>
                <a:latin typeface="+mn-lt"/>
                <a:ea typeface="+mn-ea"/>
                <a:cs typeface="+mn-cs"/>
              </a:rPr>
              <a:t>gestation.</a:t>
            </a:r>
            <a:r>
              <a:rPr lang="en-CA" sz="1200" kern="1200" baseline="0" dirty="0" smtClean="0">
                <a:solidFill>
                  <a:schemeClr val="tx1"/>
                </a:solidFill>
                <a:effectLst/>
                <a:latin typeface="+mn-lt"/>
                <a:ea typeface="+mn-ea"/>
                <a:cs typeface="+mn-cs"/>
              </a:rPr>
              <a:t> The BORN Ontario Maternal-Newborn Dashboard KPI#6 </a:t>
            </a:r>
            <a:r>
              <a:rPr lang="en-US" sz="1200" kern="1200" dirty="0" smtClean="0">
                <a:solidFill>
                  <a:schemeClr val="tx1"/>
                </a:solidFill>
                <a:effectLst/>
                <a:latin typeface="+mn-lt"/>
                <a:ea typeface="+mn-ea"/>
                <a:cs typeface="+mn-cs"/>
              </a:rPr>
              <a:t>measures whether inductions for post-dates happened at the appropriate time, based on the gestational age when birth occurred. </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Hospitals </a:t>
            </a:r>
            <a:r>
              <a:rPr lang="en-CA" sz="1200" kern="1200" dirty="0">
                <a:solidFill>
                  <a:schemeClr val="tx1"/>
                </a:solidFill>
                <a:effectLst/>
                <a:latin typeface="+mn-lt"/>
                <a:ea typeface="+mn-ea"/>
                <a:cs typeface="+mn-cs"/>
              </a:rPr>
              <a:t>should review the </a:t>
            </a:r>
            <a:r>
              <a:rPr lang="en-CA" sz="1200" kern="1200" dirty="0" smtClean="0">
                <a:solidFill>
                  <a:schemeClr val="tx1"/>
                </a:solidFill>
                <a:effectLst/>
                <a:latin typeface="+mn-lt"/>
                <a:ea typeface="+mn-ea"/>
                <a:cs typeface="+mn-cs"/>
              </a:rPr>
              <a:t>CS </a:t>
            </a:r>
            <a:r>
              <a:rPr lang="en-CA" sz="1200" kern="1200" dirty="0">
                <a:solidFill>
                  <a:schemeClr val="tx1"/>
                </a:solidFill>
                <a:effectLst/>
                <a:latin typeface="+mn-lt"/>
                <a:ea typeface="+mn-ea"/>
                <a:cs typeface="+mn-cs"/>
              </a:rPr>
              <a:t>rate and rate variation by provider to identify opportunities for improvement.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CS </a:t>
            </a:r>
            <a:r>
              <a:rPr lang="en-CA" sz="1200" kern="1200" dirty="0">
                <a:solidFill>
                  <a:schemeClr val="tx1"/>
                </a:solidFill>
                <a:effectLst/>
                <a:latin typeface="+mn-lt"/>
                <a:ea typeface="+mn-ea"/>
                <a:cs typeface="+mn-cs"/>
              </a:rPr>
              <a:t>and all other QBP metrics will be shared publically in an open and transparent manner to promote quality improvement. </a:t>
            </a:r>
          </a:p>
          <a:p>
            <a:pPr marL="171450" indent="-171450">
              <a:buFont typeface="Arial" panose="020B0604020202020204" pitchFamily="34" charset="0"/>
              <a:buChar char="•"/>
            </a:pPr>
            <a:r>
              <a:rPr lang="en-CA" sz="1200" kern="1200" dirty="0">
                <a:solidFill>
                  <a:schemeClr val="tx1"/>
                </a:solidFill>
                <a:effectLst/>
                <a:latin typeface="+mn-lt"/>
                <a:ea typeface="+mn-ea"/>
                <a:cs typeface="+mn-cs"/>
              </a:rPr>
              <a:t>LHINs should monitor hospital performance based on the established indicators.  Where hospitals are consistently unable to meet established performance metrics, LHINs should consider progressive performance improvement steps, such as coaching or mentoring by peer hospital organizations.  PCMCH may act as support to LHINs and hospitals in enlisting mentorship </a:t>
            </a:r>
            <a:r>
              <a:rPr lang="en-CA" sz="1200" kern="1200" dirty="0" smtClean="0">
                <a:solidFill>
                  <a:schemeClr val="tx1"/>
                </a:solidFill>
                <a:effectLst/>
                <a:latin typeface="+mn-lt"/>
                <a:ea typeface="+mn-ea"/>
                <a:cs typeface="+mn-cs"/>
              </a:rPr>
              <a:t>support,</a:t>
            </a:r>
            <a:r>
              <a:rPr lang="en-CA" sz="1200" kern="1200" baseline="0" dirty="0" smtClean="0">
                <a:solidFill>
                  <a:schemeClr val="tx1"/>
                </a:solidFill>
                <a:effectLst/>
                <a:latin typeface="+mn-lt"/>
                <a:ea typeface="+mn-ea"/>
                <a:cs typeface="+mn-cs"/>
              </a:rPr>
              <a:t> such as r</a:t>
            </a:r>
            <a:r>
              <a:rPr lang="en-CA" sz="1200" kern="1200" dirty="0" smtClean="0">
                <a:solidFill>
                  <a:schemeClr val="tx1"/>
                </a:solidFill>
                <a:effectLst/>
                <a:latin typeface="+mn-lt"/>
                <a:ea typeface="+mn-ea"/>
                <a:cs typeface="+mn-cs"/>
              </a:rPr>
              <a:t>egional</a:t>
            </a:r>
            <a:r>
              <a:rPr lang="en-CA" sz="1200" kern="1200" baseline="0" dirty="0" smtClean="0">
                <a:solidFill>
                  <a:schemeClr val="tx1"/>
                </a:solidFill>
                <a:effectLst/>
                <a:latin typeface="+mn-lt"/>
                <a:ea typeface="+mn-ea"/>
                <a:cs typeface="+mn-cs"/>
              </a:rPr>
              <a:t> </a:t>
            </a:r>
            <a:r>
              <a:rPr lang="en-CA" sz="1200" kern="1200" baseline="0" dirty="0">
                <a:solidFill>
                  <a:schemeClr val="tx1"/>
                </a:solidFill>
                <a:effectLst/>
                <a:latin typeface="+mn-lt"/>
                <a:ea typeface="+mn-ea"/>
                <a:cs typeface="+mn-cs"/>
              </a:rPr>
              <a:t>network </a:t>
            </a:r>
            <a:r>
              <a:rPr lang="en-CA" sz="1200" kern="1200" baseline="0" dirty="0" smtClean="0">
                <a:solidFill>
                  <a:schemeClr val="tx1"/>
                </a:solidFill>
                <a:effectLst/>
                <a:latin typeface="+mn-lt"/>
                <a:ea typeface="+mn-ea"/>
                <a:cs typeface="+mn-cs"/>
              </a:rPr>
              <a:t>utilization.</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31</a:t>
            </a:fld>
            <a:endParaRPr lang="en-GB" dirty="0"/>
          </a:p>
        </p:txBody>
      </p:sp>
    </p:spTree>
    <p:extLst>
      <p:ext uri="{BB962C8B-B14F-4D97-AF65-F5344CB8AC3E}">
        <p14:creationId xmlns:p14="http://schemas.microsoft.com/office/powerpoint/2010/main" val="16383093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32</a:t>
            </a:fld>
            <a:endParaRPr lang="en-GB" dirty="0"/>
          </a:p>
        </p:txBody>
      </p:sp>
    </p:spTree>
    <p:extLst>
      <p:ext uri="{BB962C8B-B14F-4D97-AF65-F5344CB8AC3E}">
        <p14:creationId xmlns:p14="http://schemas.microsoft.com/office/powerpoint/2010/main" val="797122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Identification of a site lead/champion who will be responsible for:</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Adapting the documents to meet hospital formatting requirements;</a:t>
            </a: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Leading the pathway and recommendations through the necessary hospital approval committees;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Discussing the recommendations and implications </a:t>
            </a:r>
            <a:r>
              <a:rPr lang="en-CA" sz="1200" kern="1200" dirty="0" smtClean="0">
                <a:solidFill>
                  <a:schemeClr val="tx1"/>
                </a:solidFill>
                <a:effectLst/>
                <a:latin typeface="+mn-lt"/>
                <a:ea typeface="+mn-ea"/>
                <a:cs typeface="+mn-cs"/>
              </a:rPr>
              <a:t>with a interdisciplinary</a:t>
            </a:r>
            <a:r>
              <a:rPr lang="en-CA" sz="1200" kern="1200" baseline="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team </a:t>
            </a:r>
            <a:r>
              <a:rPr lang="en-CA" sz="1200" kern="1200" dirty="0">
                <a:solidFill>
                  <a:schemeClr val="tx1"/>
                </a:solidFill>
                <a:effectLst/>
                <a:latin typeface="+mn-lt"/>
                <a:ea typeface="+mn-ea"/>
                <a:cs typeface="+mn-cs"/>
              </a:rPr>
              <a:t>members (nurses, obstetricians, midwives, family physicians);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CA" sz="1200" kern="1200" dirty="0">
                <a:solidFill>
                  <a:schemeClr val="tx1"/>
                </a:solidFill>
                <a:effectLst/>
                <a:latin typeface="+mn-lt"/>
                <a:ea typeface="+mn-ea"/>
                <a:cs typeface="+mn-cs"/>
              </a:rPr>
              <a:t>Organizing education/training sessions and identifying other resources to support uptake of the recommendations.</a:t>
            </a:r>
            <a:br>
              <a:rPr lang="en-CA" sz="1200" kern="1200" dirty="0">
                <a:solidFill>
                  <a:schemeClr val="tx1"/>
                </a:solidFill>
                <a:effectLst/>
                <a:latin typeface="+mn-lt"/>
                <a:ea typeface="+mn-ea"/>
                <a:cs typeface="+mn-cs"/>
              </a:rPr>
            </a:br>
            <a:r>
              <a:rPr lang="en-CA" sz="1200" kern="1200" dirty="0">
                <a:solidFill>
                  <a:schemeClr val="tx1"/>
                </a:solidFill>
                <a:effectLst/>
                <a:latin typeface="+mn-lt"/>
                <a:ea typeface="+mn-ea"/>
                <a:cs typeface="+mn-cs"/>
              </a:rPr>
              <a:t/>
            </a:r>
            <a:br>
              <a:rPr lang="en-CA" sz="1200" kern="1200" dirty="0">
                <a:solidFill>
                  <a:schemeClr val="tx1"/>
                </a:solidFill>
                <a:effectLst/>
                <a:latin typeface="+mn-lt"/>
                <a:ea typeface="+mn-ea"/>
                <a:cs typeface="+mn-cs"/>
              </a:rPr>
            </a:br>
            <a:endParaRPr lang="en-US"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33</a:t>
            </a:fld>
            <a:endParaRPr lang="en-GB" dirty="0"/>
          </a:p>
        </p:txBody>
      </p:sp>
    </p:spTree>
    <p:extLst>
      <p:ext uri="{BB962C8B-B14F-4D97-AF65-F5344CB8AC3E}">
        <p14:creationId xmlns:p14="http://schemas.microsoft.com/office/powerpoint/2010/main" val="34867184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a:solidFill>
                  <a:schemeClr val="tx1"/>
                </a:solidFill>
                <a:effectLst/>
                <a:latin typeface="+mn-lt"/>
                <a:ea typeface="+mn-ea"/>
                <a:cs typeface="+mn-cs"/>
              </a:rPr>
              <a:t>Convening a small implementation team, including the </a:t>
            </a:r>
            <a:r>
              <a:rPr lang="en-CA" sz="1200" kern="1200" dirty="0" smtClean="0">
                <a:solidFill>
                  <a:schemeClr val="tx1"/>
                </a:solidFill>
                <a:effectLst/>
                <a:latin typeface="+mn-lt"/>
                <a:ea typeface="+mn-ea"/>
                <a:cs typeface="+mn-cs"/>
              </a:rPr>
              <a:t>previously mentioned lead</a:t>
            </a:r>
            <a:r>
              <a:rPr lang="en-CA" sz="1200" kern="1200" dirty="0">
                <a:solidFill>
                  <a:schemeClr val="tx1"/>
                </a:solidFill>
                <a:effectLst/>
                <a:latin typeface="+mn-lt"/>
                <a:ea typeface="+mn-ea"/>
                <a:cs typeface="+mn-cs"/>
              </a:rPr>
              <a:t>, to provide oversight in the implementation process, including:</a:t>
            </a:r>
            <a:endParaRPr lang="en-US"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Detailed review of the Low Risk Birth Pathway recommendations, including the quality indicators, and the funding and volume impact;</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Current state assessment and pathway gap analysis on comparison with current institutional and individual practices;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Development of an organizational vision, including the identification of opportunities for improvement;</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Development of an operational strategy to ensure optimal environment for care based on the institution’s local circumstances, unique clinical team compositions and available staffing capacities and resources;</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Discussion of feasible changes for that institution, including outcome measures and targets, and timelines for completion;</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Progress reports to ensure accountability to hospital administration; </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Audit and feedback of pathway use;</a:t>
            </a:r>
            <a:endParaRPr lang="en-US" sz="1400" kern="1200" dirty="0">
              <a:solidFill>
                <a:schemeClr val="tx1"/>
              </a:solidFill>
              <a:effectLst/>
              <a:latin typeface="+mn-lt"/>
              <a:ea typeface="+mn-ea"/>
              <a:cs typeface="+mn-cs"/>
            </a:endParaRPr>
          </a:p>
          <a:p>
            <a:pPr marL="171450" lvl="0" indent="-171450">
              <a:buFont typeface="Arial" panose="020B0604020202020204" pitchFamily="34" charset="0"/>
              <a:buChar char="•"/>
            </a:pPr>
            <a:r>
              <a:rPr lang="x-none" sz="1200" kern="1200" dirty="0">
                <a:solidFill>
                  <a:schemeClr val="tx1"/>
                </a:solidFill>
                <a:effectLst/>
                <a:latin typeface="+mn-lt"/>
                <a:ea typeface="+mn-ea"/>
                <a:cs typeface="+mn-cs"/>
              </a:rPr>
              <a:t>Engagement with peers to promote sharing of implementation experiences and insights.</a:t>
            </a:r>
            <a:endParaRPr lang="en-US" sz="14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34</a:t>
            </a:fld>
            <a:endParaRPr lang="en-GB" dirty="0"/>
          </a:p>
        </p:txBody>
      </p:sp>
    </p:spTree>
    <p:extLst>
      <p:ext uri="{BB962C8B-B14F-4D97-AF65-F5344CB8AC3E}">
        <p14:creationId xmlns:p14="http://schemas.microsoft.com/office/powerpoint/2010/main" val="305313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35</a:t>
            </a:fld>
            <a:endParaRPr lang="en-GB" dirty="0"/>
          </a:p>
        </p:txBody>
      </p:sp>
    </p:spTree>
    <p:extLst>
      <p:ext uri="{BB962C8B-B14F-4D97-AF65-F5344CB8AC3E}">
        <p14:creationId xmlns:p14="http://schemas.microsoft.com/office/powerpoint/2010/main" val="2562424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5</a:t>
            </a:fld>
            <a:endParaRPr lang="en-GB" dirty="0"/>
          </a:p>
        </p:txBody>
      </p:sp>
    </p:spTree>
    <p:extLst>
      <p:ext uri="{BB962C8B-B14F-4D97-AF65-F5344CB8AC3E}">
        <p14:creationId xmlns:p14="http://schemas.microsoft.com/office/powerpoint/2010/main" val="2058462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6</a:t>
            </a:fld>
            <a:endParaRPr lang="en-GB" dirty="0"/>
          </a:p>
        </p:txBody>
      </p:sp>
    </p:spTree>
    <p:extLst>
      <p:ext uri="{BB962C8B-B14F-4D97-AF65-F5344CB8AC3E}">
        <p14:creationId xmlns:p14="http://schemas.microsoft.com/office/powerpoint/2010/main" val="13660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7</a:t>
            </a:fld>
            <a:endParaRPr lang="en-GB" dirty="0"/>
          </a:p>
        </p:txBody>
      </p:sp>
    </p:spTree>
    <p:extLst>
      <p:ext uri="{BB962C8B-B14F-4D97-AF65-F5344CB8AC3E}">
        <p14:creationId xmlns:p14="http://schemas.microsoft.com/office/powerpoint/2010/main" val="2687306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rPr>
              <a:t>This slides shows that for the past 10 years (2006-2017) the </a:t>
            </a:r>
            <a:r>
              <a:rPr lang="en-US" sz="1200" kern="1200" baseline="0" dirty="0">
                <a:solidFill>
                  <a:schemeClr val="tx1"/>
                </a:solidFill>
                <a:effectLst/>
                <a:latin typeface="+mn-lt"/>
                <a:ea typeface="+mn-ea"/>
                <a:cs typeface="+mn-cs"/>
              </a:rPr>
              <a:t>average </a:t>
            </a:r>
            <a:r>
              <a:rPr lang="en-US" sz="1200" kern="1200" baseline="0" dirty="0" smtClean="0">
                <a:solidFill>
                  <a:schemeClr val="tx1"/>
                </a:solidFill>
                <a:effectLst/>
                <a:latin typeface="+mn-lt"/>
                <a:ea typeface="+mn-ea"/>
                <a:cs typeface="+mn-cs"/>
              </a:rPr>
              <a:t>caesarean section (CS) rate in Ontario has remained relatively stable, between 27-28</a:t>
            </a:r>
            <a:r>
              <a:rPr lang="en-US" sz="1200" kern="1200" baseline="0" dirty="0">
                <a:solidFill>
                  <a:schemeClr val="tx1"/>
                </a:solidFill>
                <a:effectLst/>
                <a:latin typeface="+mn-lt"/>
                <a:ea typeface="+mn-ea"/>
                <a:cs typeface="+mn-cs"/>
              </a:rPr>
              <a:t>% for all women who delivered in Ontario.  </a:t>
            </a:r>
          </a:p>
          <a:p>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AD6FA34-AF7C-4905-A9C0-641AC2B3E452}" type="slidenum">
              <a:rPr lang="en-GB" smtClean="0"/>
              <a:pPr/>
              <a:t>8</a:t>
            </a:fld>
            <a:endParaRPr lang="en-GB" dirty="0"/>
          </a:p>
        </p:txBody>
      </p:sp>
    </p:spTree>
    <p:extLst>
      <p:ext uri="{BB962C8B-B14F-4D97-AF65-F5344CB8AC3E}">
        <p14:creationId xmlns:p14="http://schemas.microsoft.com/office/powerpoint/2010/main" val="90358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slide shows, however, that between 2009 and 2014, CS rates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 low risk women varied significantly by hospital, from 5% to as high as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Low risk defined as women in Robson Group 1 (Nulliparous, singleton cephalic,</a:t>
            </a:r>
            <a:r>
              <a:rPr lang="en-US" sz="1200" kern="1200" baseline="0" dirty="0" smtClean="0">
                <a:solidFill>
                  <a:schemeClr val="tx1"/>
                </a:solidFill>
                <a:effectLst/>
                <a:latin typeface="+mn-lt"/>
                <a:ea typeface="+mn-ea"/>
                <a:cs typeface="+mn-cs"/>
              </a:rPr>
              <a:t> &gt; 37 weeks, spontaneous labor)</a:t>
            </a:r>
            <a:r>
              <a:rPr lang="en-US" sz="1200" kern="1200" dirty="0" smtClean="0">
                <a:solidFill>
                  <a:schemeClr val="tx1"/>
                </a:solidFill>
                <a:effectLst/>
                <a:latin typeface="+mn-lt"/>
                <a:ea typeface="+mn-ea"/>
                <a:cs typeface="+mn-cs"/>
              </a:rPr>
              <a:t>, aged 20-34. </a:t>
            </a:r>
            <a:endParaRPr lang="en-US" dirty="0" smtClean="0"/>
          </a:p>
        </p:txBody>
      </p:sp>
      <p:sp>
        <p:nvSpPr>
          <p:cNvPr id="4" name="Slide Number Placeholder 3"/>
          <p:cNvSpPr>
            <a:spLocks noGrp="1"/>
          </p:cNvSpPr>
          <p:nvPr>
            <p:ph type="sldNum" sz="quarter" idx="10"/>
          </p:nvPr>
        </p:nvSpPr>
        <p:spPr/>
        <p:txBody>
          <a:bodyPr/>
          <a:lstStyle/>
          <a:p>
            <a:fld id="{AAD6FA34-AF7C-4905-A9C0-641AC2B3E452}" type="slidenum">
              <a:rPr lang="en-GB" smtClean="0"/>
              <a:pPr/>
              <a:t>9</a:t>
            </a:fld>
            <a:endParaRPr lang="en-GB" dirty="0"/>
          </a:p>
        </p:txBody>
      </p:sp>
    </p:spTree>
    <p:extLst>
      <p:ext uri="{BB962C8B-B14F-4D97-AF65-F5344CB8AC3E}">
        <p14:creationId xmlns:p14="http://schemas.microsoft.com/office/powerpoint/2010/main" val="3092802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Full</a:t>
            </a:r>
            <a:r>
              <a:rPr lang="en-US" baseline="0" dirty="0"/>
              <a:t> list of primary indications for </a:t>
            </a:r>
            <a:r>
              <a:rPr lang="en-US" baseline="0" dirty="0" smtClean="0"/>
              <a:t>CS </a:t>
            </a:r>
            <a:r>
              <a:rPr lang="en-US" baseline="0" dirty="0"/>
              <a:t>is available in appendix A of the QBP Handbook. </a:t>
            </a:r>
            <a:endParaRPr lang="en-US" dirty="0"/>
          </a:p>
        </p:txBody>
      </p:sp>
      <p:sp>
        <p:nvSpPr>
          <p:cNvPr id="4" name="Slide Number Placeholder 3"/>
          <p:cNvSpPr>
            <a:spLocks noGrp="1"/>
          </p:cNvSpPr>
          <p:nvPr>
            <p:ph type="sldNum" sz="quarter" idx="10"/>
          </p:nvPr>
        </p:nvSpPr>
        <p:spPr/>
        <p:txBody>
          <a:bodyPr/>
          <a:lstStyle/>
          <a:p>
            <a:fld id="{AAD6FA34-AF7C-4905-A9C0-641AC2B3E452}" type="slidenum">
              <a:rPr lang="en-GB" smtClean="0"/>
              <a:pPr/>
              <a:t>10</a:t>
            </a:fld>
            <a:endParaRPr lang="en-GB" dirty="0"/>
          </a:p>
        </p:txBody>
      </p:sp>
    </p:spTree>
    <p:extLst>
      <p:ext uri="{BB962C8B-B14F-4D97-AF65-F5344CB8AC3E}">
        <p14:creationId xmlns:p14="http://schemas.microsoft.com/office/powerpoint/2010/main" val="13556203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Arial" pitchFamily="34" charset="0"/>
              </a:defRPr>
            </a:lvl1pPr>
            <a:extLst/>
          </a:lstStyle>
          <a:p>
            <a:r>
              <a:rPr kumimoji="0" lang="en-US" dirty="0"/>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latin typeface="Calibri"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a:t>Click to edit Master subtitle style</a:t>
            </a:r>
          </a:p>
        </p:txBody>
      </p:sp>
      <p:grpSp>
        <p:nvGrpSpPr>
          <p:cNvPr id="2" name="Group 1"/>
          <p:cNvGrpSpPr/>
          <p:nvPr/>
        </p:nvGrpSpPr>
        <p:grpSpPr>
          <a:xfrm>
            <a:off x="-3765" y="4953000"/>
            <a:ext cx="9147765" cy="1912088"/>
            <a:chOff x="-3765" y="4832896"/>
            <a:chExt cx="9147765" cy="2032192"/>
          </a:xfrm>
          <a:solidFill>
            <a:srgbClr val="9CDCF8"/>
          </a:solidFill>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4"/>
            </a:solidFill>
            <a:ln w="9525" cap="flat" cmpd="sng" algn="ctr">
              <a:solidFill>
                <a:schemeClr val="accent4"/>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userDrawn="1"/>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chemeClr val="accent4"/>
            </a:solidFill>
            <a:ln w="9525" cap="flat" cmpd="sng" algn="ctr">
              <a:solidFill>
                <a:schemeClr val="accent4"/>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chemeClr val="accent1"/>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grp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27" name="Slide Number Placeholder 26"/>
          <p:cNvSpPr>
            <a:spLocks noGrp="1"/>
          </p:cNvSpPr>
          <p:nvPr>
            <p:ph type="sldNum" sz="quarter" idx="12"/>
          </p:nvPr>
        </p:nvSpPr>
        <p:spPr>
          <a:xfrm>
            <a:off x="0" y="6492875"/>
            <a:ext cx="365760" cy="365125"/>
          </a:xfrm>
        </p:spPr>
        <p:txBody>
          <a:bodyPr/>
          <a:lstStyle>
            <a:lvl1pPr>
              <a:defRPr>
                <a:solidFill>
                  <a:srgbClr val="FFFFFF"/>
                </a:solidFill>
              </a:defRPr>
            </a:lvl1pPr>
            <a:extLst/>
          </a:lstStyle>
          <a:p>
            <a:fld id="{D5BBC35B-A44B-4119-B8DA-DE9E3DFADA20}" type="slidenum">
              <a:rPr kumimoji="0" lang="en-US" smtClean="0"/>
              <a:pPr/>
              <a:t>‹#›</a:t>
            </a:fld>
            <a:endParaRPr kumimoji="0" lang="en-US" dirty="0">
              <a:solidFill>
                <a:srgbClr val="FFFFFF"/>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765" y="0"/>
            <a:ext cx="1850946"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0070C0"/>
              </a:buClr>
              <a:defRPr sz="2600">
                <a:latin typeface="Calibri" pitchFamily="34" charset="0"/>
                <a:cs typeface="Arial" pitchFamily="34" charset="0"/>
              </a:defRPr>
            </a:lvl1pPr>
            <a:lvl2pPr>
              <a:buClr>
                <a:srgbClr val="0070C0"/>
              </a:buClr>
              <a:buFont typeface="Arial" pitchFamily="34" charset="0"/>
              <a:buChar char="-"/>
              <a:defRPr sz="2400">
                <a:latin typeface="Calibri" pitchFamily="34" charset="0"/>
                <a:cs typeface="Arial" pitchFamily="34" charset="0"/>
              </a:defRPr>
            </a:lvl2pPr>
            <a:lvl3pPr>
              <a:buClr>
                <a:srgbClr val="0070C0"/>
              </a:buClr>
              <a:defRPr sz="2400">
                <a:latin typeface="Calibri" pitchFamily="34" charset="0"/>
                <a:cs typeface="Arial" pitchFamily="34" charset="0"/>
              </a:defRPr>
            </a:lvl3pPr>
            <a:lvl4pPr>
              <a:buClr>
                <a:srgbClr val="0070C0"/>
              </a:buClr>
              <a:buFont typeface="Arial" pitchFamily="34" charset="0"/>
              <a:buChar char="-"/>
              <a:defRPr sz="2400">
                <a:latin typeface="Calibri" pitchFamily="34" charset="0"/>
                <a:cs typeface="Arial" pitchFamily="34" charset="0"/>
              </a:defRPr>
            </a:lvl4pPr>
            <a:lvl5pPr>
              <a:buClr>
                <a:srgbClr val="0070C0"/>
              </a:buClr>
              <a:defRPr sz="2400">
                <a:latin typeface="Calibri" pitchFamily="34" charset="0"/>
                <a:cs typeface="Arial" pitchFamily="34" charset="0"/>
              </a:defRPr>
            </a:lvl5pPr>
            <a:extLst/>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a:t>‹#›</a:t>
            </a:fld>
            <a:endParaRPr kumimoji="0" lang="en-US" dirty="0"/>
          </a:p>
        </p:txBody>
      </p:sp>
      <p:sp>
        <p:nvSpPr>
          <p:cNvPr id="7" name="Title 6"/>
          <p:cNvSpPr>
            <a:spLocks noGrp="1"/>
          </p:cNvSpPr>
          <p:nvPr>
            <p:ph type="title"/>
          </p:nvPr>
        </p:nvSpPr>
        <p:spPr/>
        <p:txBody>
          <a:bodyPr rtlCol="0"/>
          <a:lstStyle>
            <a:lvl1pPr>
              <a:defRPr>
                <a:latin typeface="Calibri" pitchFamily="34" charset="0"/>
                <a:cs typeface="Arial" pitchFamily="34" charset="0"/>
              </a:defRPr>
            </a:lvl1pPr>
            <a:extLst/>
          </a:lstStyle>
          <a:p>
            <a:r>
              <a:rPr kumimoji="0" lang="en-US" dirty="0"/>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5BBC35B-A44B-4119-B8DA-DE9E3DFADA20}" type="slidenum">
              <a:rPr kumimoji="0" lang="en-US" smtClean="0"/>
              <a:pPr/>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chemeClr val="accent4"/>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solidFill>
            <a:schemeClr val="accent1"/>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dirty="0"/>
              <a:t>(Insert slide title)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8" name="Slide Number Placeholder 17"/>
          <p:cNvSpPr>
            <a:spLocks noGrp="1"/>
          </p:cNvSpPr>
          <p:nvPr>
            <p:ph type="sldNum" sz="quarter" idx="4"/>
          </p:nvPr>
        </p:nvSpPr>
        <p:spPr>
          <a:xfrm>
            <a:off x="-38100" y="6507336"/>
            <a:ext cx="365760" cy="365125"/>
          </a:xfrm>
          <a:prstGeom prst="rect">
            <a:avLst/>
          </a:prstGeom>
        </p:spPr>
        <p:txBody>
          <a:bodyPr vert="horz" anchor="b"/>
          <a:lstStyle>
            <a:lvl1pPr algn="r" eaLnBrk="1" latinLnBrk="0" hangingPunct="1">
              <a:defRPr kumimoji="0" sz="1000" b="0" baseline="0">
                <a:solidFill>
                  <a:schemeClr val="bg1"/>
                </a:solidFill>
              </a:defRPr>
            </a:lvl1pPr>
            <a:extLst/>
          </a:lstStyle>
          <a:p>
            <a:fld id="{D5BBC35B-A44B-4119-B8DA-DE9E3DFADA2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hf hdr="0" ftr="0" dt="0"/>
  <p:txStyles>
    <p:title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p:titleStyle>
    <p:body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dirty="0" smtClean="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dirty="0" smtClean="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dirty="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4850" y="2133600"/>
            <a:ext cx="7772400" cy="1829761"/>
          </a:xfrm>
        </p:spPr>
        <p:txBody>
          <a:bodyPr>
            <a:normAutofit fontScale="90000"/>
          </a:bodyPr>
          <a:lstStyle/>
          <a:p>
            <a:pPr algn="ctr"/>
            <a:r>
              <a:rPr lang="en-GB" sz="4400" dirty="0" smtClean="0">
                <a:solidFill>
                  <a:srgbClr val="0070C0"/>
                </a:solidFill>
                <a:latin typeface="Calibri" pitchFamily="34" charset="0"/>
              </a:rPr>
              <a:t>Quality </a:t>
            </a:r>
            <a:r>
              <a:rPr lang="en-GB" sz="4400" dirty="0">
                <a:solidFill>
                  <a:srgbClr val="0070C0"/>
                </a:solidFill>
                <a:latin typeface="Calibri" pitchFamily="34" charset="0"/>
              </a:rPr>
              <a:t>Based </a:t>
            </a:r>
            <a:r>
              <a:rPr lang="en-GB" sz="4400" dirty="0" smtClean="0">
                <a:solidFill>
                  <a:srgbClr val="0070C0"/>
                </a:solidFill>
                <a:latin typeface="Calibri" pitchFamily="34" charset="0"/>
              </a:rPr>
              <a:t>Procedure</a:t>
            </a:r>
            <a:r>
              <a:rPr lang="en-GB" sz="4400" dirty="0">
                <a:solidFill>
                  <a:srgbClr val="0070C0"/>
                </a:solidFill>
              </a:rPr>
              <a:t> </a:t>
            </a:r>
            <a:r>
              <a:rPr lang="en-GB" sz="4400" dirty="0" smtClean="0">
                <a:solidFill>
                  <a:srgbClr val="0070C0"/>
                </a:solidFill>
              </a:rPr>
              <a:t>for </a:t>
            </a:r>
            <a:br>
              <a:rPr lang="en-GB" sz="4400" dirty="0" smtClean="0">
                <a:solidFill>
                  <a:srgbClr val="0070C0"/>
                </a:solidFill>
              </a:rPr>
            </a:br>
            <a:r>
              <a:rPr lang="en-GB" sz="4400" dirty="0" smtClean="0">
                <a:solidFill>
                  <a:srgbClr val="0070C0"/>
                </a:solidFill>
              </a:rPr>
              <a:t>Low Risk Birth:</a:t>
            </a:r>
            <a:r>
              <a:rPr lang="en-GB" sz="4400" dirty="0">
                <a:solidFill>
                  <a:srgbClr val="0070C0"/>
                </a:solidFill>
                <a:latin typeface="Calibri" pitchFamily="34" charset="0"/>
              </a:rPr>
              <a:t/>
            </a:r>
            <a:br>
              <a:rPr lang="en-GB" sz="4400" dirty="0">
                <a:solidFill>
                  <a:srgbClr val="0070C0"/>
                </a:solidFill>
                <a:latin typeface="Calibri" pitchFamily="34" charset="0"/>
              </a:rPr>
            </a:br>
            <a:r>
              <a:rPr lang="en-GB" sz="4000" dirty="0">
                <a:solidFill>
                  <a:srgbClr val="0070C0"/>
                </a:solidFill>
                <a:latin typeface="Calibri" pitchFamily="34" charset="0"/>
              </a:rPr>
              <a:t>Clinical Recommendations</a:t>
            </a:r>
          </a:p>
        </p:txBody>
      </p:sp>
      <p:sp>
        <p:nvSpPr>
          <p:cNvPr id="3" name="Subtitle 2"/>
          <p:cNvSpPr>
            <a:spLocks noGrp="1"/>
          </p:cNvSpPr>
          <p:nvPr>
            <p:ph type="subTitle" idx="1"/>
          </p:nvPr>
        </p:nvSpPr>
        <p:spPr>
          <a:xfrm>
            <a:off x="704850" y="4114800"/>
            <a:ext cx="7772400" cy="1199704"/>
          </a:xfrm>
        </p:spPr>
        <p:txBody>
          <a:bodyPr>
            <a:normAutofit/>
          </a:bodyPr>
          <a:lstStyle/>
          <a:p>
            <a:pPr algn="ctr">
              <a:spcAft>
                <a:spcPts val="600"/>
              </a:spcAft>
            </a:pPr>
            <a:r>
              <a:rPr lang="en-GB" dirty="0"/>
              <a:t>Clinical Education Package</a:t>
            </a:r>
            <a:endParaRPr lang="en-GB" dirty="0">
              <a:latin typeface="Calibri" pitchFamily="34" charset="0"/>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a:t>
            </a:fld>
            <a:endParaRPr kumimoji="0" lang="en-US" dirty="0">
              <a:solidFill>
                <a:srgbClr val="FFFFFF"/>
              </a:solidFill>
            </a:endParaRPr>
          </a:p>
        </p:txBody>
      </p:sp>
      <p:sp>
        <p:nvSpPr>
          <p:cNvPr id="6" name="TextBox 5"/>
          <p:cNvSpPr txBox="1"/>
          <p:nvPr/>
        </p:nvSpPr>
        <p:spPr>
          <a:xfrm>
            <a:off x="7467600" y="228600"/>
            <a:ext cx="1447800" cy="261610"/>
          </a:xfrm>
          <a:prstGeom prst="rect">
            <a:avLst/>
          </a:prstGeom>
          <a:noFill/>
        </p:spPr>
        <p:txBody>
          <a:bodyPr wrap="square" rtlCol="0">
            <a:spAutoFit/>
          </a:bodyPr>
          <a:lstStyle/>
          <a:p>
            <a:r>
              <a:rPr lang="en-US" sz="1100" dirty="0">
                <a:solidFill>
                  <a:schemeClr val="tx1">
                    <a:lumMod val="75000"/>
                    <a:lumOff val="25000"/>
                  </a:schemeClr>
                </a:solidFill>
              </a:rPr>
              <a:t>Version: </a:t>
            </a:r>
            <a:r>
              <a:rPr lang="en-US" sz="1100" dirty="0" smtClean="0">
                <a:solidFill>
                  <a:schemeClr val="tx1">
                    <a:lumMod val="75000"/>
                    <a:lumOff val="25000"/>
                  </a:schemeClr>
                </a:solidFill>
              </a:rPr>
              <a:t>May 15/18</a:t>
            </a:r>
            <a:endParaRPr lang="en-US" sz="1100" dirty="0">
              <a:solidFill>
                <a:schemeClr val="tx1">
                  <a:lumMod val="75000"/>
                  <a:lumOff val="25000"/>
                </a:schemeClr>
              </a:solidFill>
            </a:endParaRPr>
          </a:p>
        </p:txBody>
      </p:sp>
    </p:spTree>
    <p:extLst>
      <p:ext uri="{BB962C8B-B14F-4D97-AF65-F5344CB8AC3E}">
        <p14:creationId xmlns:p14="http://schemas.microsoft.com/office/powerpoint/2010/main" val="3808369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369" y="1828800"/>
            <a:ext cx="8229600" cy="4178491"/>
          </a:xfrm>
        </p:spPr>
        <p:txBody>
          <a:bodyPr>
            <a:normAutofit/>
          </a:bodyPr>
          <a:lstStyle/>
          <a:p>
            <a:pPr marL="109728" indent="0" algn="ctr">
              <a:buNone/>
            </a:pPr>
            <a:r>
              <a:rPr lang="en-US" sz="3200" dirty="0"/>
              <a:t>Which one of the below is the highest reported primary indication for caesarean section</a:t>
            </a:r>
            <a:r>
              <a:rPr lang="en-US" sz="3200" dirty="0" smtClean="0"/>
              <a:t>?</a:t>
            </a:r>
          </a:p>
          <a:p>
            <a:pPr marL="109728" indent="0" algn="ctr">
              <a:buNone/>
            </a:pPr>
            <a:endParaRPr lang="en-US" sz="3200" dirty="0"/>
          </a:p>
          <a:p>
            <a:pPr lvl="1">
              <a:buFont typeface="Wingdings" panose="05000000000000000000" pitchFamily="2" charset="2"/>
              <a:buChar char="q"/>
            </a:pPr>
            <a:r>
              <a:rPr lang="en-US" dirty="0"/>
              <a:t>Atypical or Abnormal Fetal Surveillance</a:t>
            </a:r>
          </a:p>
          <a:p>
            <a:pPr lvl="1">
              <a:buFont typeface="Wingdings" panose="05000000000000000000" pitchFamily="2" charset="2"/>
              <a:buChar char="q"/>
            </a:pPr>
            <a:r>
              <a:rPr lang="en-US" dirty="0"/>
              <a:t>Repeat Caesarean Section</a:t>
            </a:r>
          </a:p>
          <a:p>
            <a:pPr lvl="1">
              <a:buFont typeface="Wingdings" panose="05000000000000000000" pitchFamily="2" charset="2"/>
              <a:buChar char="q"/>
            </a:pPr>
            <a:r>
              <a:rPr lang="en-US" dirty="0"/>
              <a:t>Malposition</a:t>
            </a:r>
          </a:p>
          <a:p>
            <a:pPr lvl="1">
              <a:buFont typeface="Wingdings" panose="05000000000000000000" pitchFamily="2" charset="2"/>
              <a:buChar char="q"/>
            </a:pPr>
            <a:r>
              <a:rPr lang="en-US" dirty="0" err="1"/>
              <a:t>Nonprogressive</a:t>
            </a:r>
            <a:r>
              <a:rPr lang="en-US" dirty="0"/>
              <a:t> first stage</a:t>
            </a:r>
          </a:p>
          <a:p>
            <a:pPr lvl="1">
              <a:buFont typeface="Wingdings" panose="05000000000000000000" pitchFamily="2" charset="2"/>
              <a:buChar char="q"/>
            </a:pPr>
            <a:r>
              <a:rPr lang="en-US" dirty="0" err="1"/>
              <a:t>Nonprogressive</a:t>
            </a:r>
            <a:r>
              <a:rPr lang="en-US" dirty="0"/>
              <a:t> second stage</a:t>
            </a:r>
          </a:p>
          <a:p>
            <a:pPr lvl="1">
              <a:buFont typeface="Wingdings" panose="05000000000000000000" pitchFamily="2" charset="2"/>
              <a:buChar char="q"/>
            </a:pPr>
            <a:endParaRPr lang="en-US"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10</a:t>
            </a:fld>
            <a:endParaRPr kumimoji="0" lang="en-US" dirty="0"/>
          </a:p>
        </p:txBody>
      </p:sp>
      <p:sp>
        <p:nvSpPr>
          <p:cNvPr id="4" name="Title 3"/>
          <p:cNvSpPr>
            <a:spLocks noGrp="1"/>
          </p:cNvSpPr>
          <p:nvPr>
            <p:ph type="title"/>
          </p:nvPr>
        </p:nvSpPr>
        <p:spPr/>
        <p:txBody>
          <a:bodyPr/>
          <a:lstStyle/>
          <a:p>
            <a:pPr algn="ctr"/>
            <a:r>
              <a:rPr lang="en-US" dirty="0"/>
              <a:t>POLL</a:t>
            </a:r>
          </a:p>
        </p:txBody>
      </p:sp>
      <p:sp>
        <p:nvSpPr>
          <p:cNvPr id="6" name="TextBox 5"/>
          <p:cNvSpPr txBox="1"/>
          <p:nvPr/>
        </p:nvSpPr>
        <p:spPr>
          <a:xfrm>
            <a:off x="4322618" y="6381838"/>
            <a:ext cx="4800600" cy="307777"/>
          </a:xfrm>
          <a:prstGeom prst="rect">
            <a:avLst/>
          </a:prstGeom>
          <a:noFill/>
        </p:spPr>
        <p:txBody>
          <a:bodyPr wrap="square" rtlCol="0">
            <a:spAutoFit/>
          </a:bodyPr>
          <a:lstStyle/>
          <a:p>
            <a:pPr algn="r"/>
            <a:r>
              <a:rPr lang="en-US" sz="1400" dirty="0"/>
              <a:t>Appendix A, QBP Handbook (BORN Ontario data)</a:t>
            </a:r>
          </a:p>
        </p:txBody>
      </p:sp>
    </p:spTree>
    <p:extLst>
      <p:ext uri="{BB962C8B-B14F-4D97-AF65-F5344CB8AC3E}">
        <p14:creationId xmlns:p14="http://schemas.microsoft.com/office/powerpoint/2010/main" val="1707280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5369" y="1828800"/>
            <a:ext cx="8229600" cy="4178491"/>
          </a:xfrm>
        </p:spPr>
        <p:txBody>
          <a:bodyPr>
            <a:normAutofit/>
          </a:bodyPr>
          <a:lstStyle/>
          <a:p>
            <a:pPr marL="109728" indent="0" algn="ctr">
              <a:buNone/>
            </a:pPr>
            <a:r>
              <a:rPr lang="en-US" sz="3200" dirty="0"/>
              <a:t>Which one of the below is the highest reported primary indication for caesarean section</a:t>
            </a:r>
            <a:r>
              <a:rPr lang="en-US" sz="3200" dirty="0" smtClean="0"/>
              <a:t>?</a:t>
            </a:r>
          </a:p>
          <a:p>
            <a:pPr marL="109728" indent="0" algn="ctr">
              <a:buNone/>
            </a:pPr>
            <a:endParaRPr lang="en-US" sz="3200" dirty="0"/>
          </a:p>
          <a:p>
            <a:pPr lvl="1">
              <a:buFont typeface="Wingdings" panose="05000000000000000000" pitchFamily="2" charset="2"/>
              <a:buChar char="q"/>
            </a:pPr>
            <a:r>
              <a:rPr lang="en-US" dirty="0"/>
              <a:t>Atypical or Abnormal Fetal Surveillance</a:t>
            </a:r>
          </a:p>
          <a:p>
            <a:pPr lvl="1">
              <a:buFont typeface="Wingdings" panose="05000000000000000000" pitchFamily="2" charset="2"/>
              <a:buChar char="q"/>
            </a:pPr>
            <a:r>
              <a:rPr lang="en-US" dirty="0"/>
              <a:t>Repeat Caesarean Section</a:t>
            </a:r>
          </a:p>
          <a:p>
            <a:pPr lvl="1">
              <a:buFont typeface="Wingdings" panose="05000000000000000000" pitchFamily="2" charset="2"/>
              <a:buChar char="q"/>
            </a:pPr>
            <a:r>
              <a:rPr lang="en-US" dirty="0"/>
              <a:t>Malposition</a:t>
            </a:r>
          </a:p>
          <a:p>
            <a:pPr lvl="1">
              <a:buFont typeface="Wingdings" panose="05000000000000000000" pitchFamily="2" charset="2"/>
              <a:buChar char="q"/>
            </a:pPr>
            <a:r>
              <a:rPr lang="en-US" dirty="0" err="1"/>
              <a:t>Nonprogressive</a:t>
            </a:r>
            <a:r>
              <a:rPr lang="en-US" dirty="0"/>
              <a:t> first stage</a:t>
            </a:r>
          </a:p>
          <a:p>
            <a:pPr lvl="1">
              <a:buFont typeface="Wingdings" panose="05000000000000000000" pitchFamily="2" charset="2"/>
              <a:buChar char="q"/>
            </a:pPr>
            <a:r>
              <a:rPr lang="en-US" dirty="0" err="1"/>
              <a:t>Nonprogressive</a:t>
            </a:r>
            <a:r>
              <a:rPr lang="en-US" dirty="0"/>
              <a:t> second stage</a:t>
            </a:r>
          </a:p>
          <a:p>
            <a:pPr lvl="1">
              <a:buFont typeface="Wingdings" panose="05000000000000000000" pitchFamily="2" charset="2"/>
              <a:buChar char="q"/>
            </a:pPr>
            <a:endParaRPr lang="en-US"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11</a:t>
            </a:fld>
            <a:endParaRPr kumimoji="0" lang="en-US" dirty="0"/>
          </a:p>
        </p:txBody>
      </p:sp>
      <p:sp>
        <p:nvSpPr>
          <p:cNvPr id="4" name="Title 3"/>
          <p:cNvSpPr>
            <a:spLocks noGrp="1"/>
          </p:cNvSpPr>
          <p:nvPr>
            <p:ph type="title"/>
          </p:nvPr>
        </p:nvSpPr>
        <p:spPr/>
        <p:txBody>
          <a:bodyPr/>
          <a:lstStyle/>
          <a:p>
            <a:pPr algn="ctr"/>
            <a:r>
              <a:rPr lang="en-US" dirty="0"/>
              <a:t>POLL</a:t>
            </a:r>
          </a:p>
        </p:txBody>
      </p:sp>
      <p:sp>
        <p:nvSpPr>
          <p:cNvPr id="5" name="TextBox 4"/>
          <p:cNvSpPr txBox="1"/>
          <p:nvPr/>
        </p:nvSpPr>
        <p:spPr>
          <a:xfrm>
            <a:off x="6096000" y="3321199"/>
            <a:ext cx="1219200" cy="461665"/>
          </a:xfrm>
          <a:prstGeom prst="rect">
            <a:avLst/>
          </a:prstGeom>
          <a:noFill/>
        </p:spPr>
        <p:txBody>
          <a:bodyPr wrap="square" rtlCol="0">
            <a:spAutoFit/>
          </a:bodyPr>
          <a:lstStyle/>
          <a:p>
            <a:r>
              <a:rPr lang="en-US" sz="2400" dirty="0">
                <a:solidFill>
                  <a:srgbClr val="0070C0"/>
                </a:solidFill>
              </a:rPr>
              <a:t>14.9%</a:t>
            </a:r>
          </a:p>
        </p:txBody>
      </p:sp>
      <p:sp>
        <p:nvSpPr>
          <p:cNvPr id="7" name="TextBox 6"/>
          <p:cNvSpPr txBox="1"/>
          <p:nvPr/>
        </p:nvSpPr>
        <p:spPr>
          <a:xfrm>
            <a:off x="4515196" y="3782864"/>
            <a:ext cx="1219200" cy="461665"/>
          </a:xfrm>
          <a:prstGeom prst="rect">
            <a:avLst/>
          </a:prstGeom>
          <a:noFill/>
        </p:spPr>
        <p:txBody>
          <a:bodyPr wrap="square" rtlCol="0">
            <a:spAutoFit/>
          </a:bodyPr>
          <a:lstStyle/>
          <a:p>
            <a:r>
              <a:rPr lang="en-US" sz="2400" dirty="0">
                <a:solidFill>
                  <a:srgbClr val="0070C0"/>
                </a:solidFill>
              </a:rPr>
              <a:t>35.2%</a:t>
            </a:r>
          </a:p>
        </p:txBody>
      </p:sp>
      <p:sp>
        <p:nvSpPr>
          <p:cNvPr id="8" name="TextBox 7"/>
          <p:cNvSpPr txBox="1"/>
          <p:nvPr/>
        </p:nvSpPr>
        <p:spPr>
          <a:xfrm>
            <a:off x="2743200" y="4189011"/>
            <a:ext cx="1219200" cy="461665"/>
          </a:xfrm>
          <a:prstGeom prst="rect">
            <a:avLst/>
          </a:prstGeom>
          <a:noFill/>
        </p:spPr>
        <p:txBody>
          <a:bodyPr wrap="square" rtlCol="0">
            <a:spAutoFit/>
          </a:bodyPr>
          <a:lstStyle/>
          <a:p>
            <a:r>
              <a:rPr lang="en-US" sz="2400" dirty="0">
                <a:solidFill>
                  <a:srgbClr val="0070C0"/>
                </a:solidFill>
              </a:rPr>
              <a:t>12.1%</a:t>
            </a:r>
          </a:p>
        </p:txBody>
      </p:sp>
      <p:sp>
        <p:nvSpPr>
          <p:cNvPr id="9" name="TextBox 8"/>
          <p:cNvSpPr txBox="1"/>
          <p:nvPr/>
        </p:nvSpPr>
        <p:spPr>
          <a:xfrm>
            <a:off x="4470169" y="4605436"/>
            <a:ext cx="1219200" cy="461665"/>
          </a:xfrm>
          <a:prstGeom prst="rect">
            <a:avLst/>
          </a:prstGeom>
          <a:noFill/>
        </p:spPr>
        <p:txBody>
          <a:bodyPr wrap="square" rtlCol="0">
            <a:spAutoFit/>
          </a:bodyPr>
          <a:lstStyle/>
          <a:p>
            <a:r>
              <a:rPr lang="en-US" sz="2400" dirty="0">
                <a:solidFill>
                  <a:srgbClr val="0070C0"/>
                </a:solidFill>
              </a:rPr>
              <a:t>10.7%</a:t>
            </a:r>
          </a:p>
        </p:txBody>
      </p:sp>
      <p:sp>
        <p:nvSpPr>
          <p:cNvPr id="10" name="TextBox 9"/>
          <p:cNvSpPr txBox="1"/>
          <p:nvPr/>
        </p:nvSpPr>
        <p:spPr>
          <a:xfrm>
            <a:off x="4977938" y="5067101"/>
            <a:ext cx="1219200" cy="461665"/>
          </a:xfrm>
          <a:prstGeom prst="rect">
            <a:avLst/>
          </a:prstGeom>
          <a:noFill/>
        </p:spPr>
        <p:txBody>
          <a:bodyPr wrap="square" rtlCol="0">
            <a:spAutoFit/>
          </a:bodyPr>
          <a:lstStyle/>
          <a:p>
            <a:r>
              <a:rPr lang="en-US" sz="2400" dirty="0">
                <a:solidFill>
                  <a:srgbClr val="0070C0"/>
                </a:solidFill>
              </a:rPr>
              <a:t>5.4%</a:t>
            </a:r>
          </a:p>
        </p:txBody>
      </p:sp>
      <p:sp>
        <p:nvSpPr>
          <p:cNvPr id="6" name="TextBox 5"/>
          <p:cNvSpPr txBox="1"/>
          <p:nvPr/>
        </p:nvSpPr>
        <p:spPr>
          <a:xfrm>
            <a:off x="4322618" y="6381838"/>
            <a:ext cx="4800600" cy="307777"/>
          </a:xfrm>
          <a:prstGeom prst="rect">
            <a:avLst/>
          </a:prstGeom>
          <a:noFill/>
        </p:spPr>
        <p:txBody>
          <a:bodyPr wrap="square" rtlCol="0">
            <a:spAutoFit/>
          </a:bodyPr>
          <a:lstStyle/>
          <a:p>
            <a:pPr algn="r"/>
            <a:r>
              <a:rPr lang="en-US" sz="1400" dirty="0"/>
              <a:t>Appendix A, QBP Handbook (BORN Ontario data)</a:t>
            </a:r>
          </a:p>
        </p:txBody>
      </p:sp>
    </p:spTree>
    <p:extLst>
      <p:ext uri="{BB962C8B-B14F-4D97-AF65-F5344CB8AC3E}">
        <p14:creationId xmlns:p14="http://schemas.microsoft.com/office/powerpoint/2010/main" val="376263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12</a:t>
            </a:fld>
            <a:endParaRPr kumimoji="0" lang="en-US" dirty="0"/>
          </a:p>
        </p:txBody>
      </p:sp>
      <p:sp>
        <p:nvSpPr>
          <p:cNvPr id="4" name="Title 3"/>
          <p:cNvSpPr>
            <a:spLocks noGrp="1"/>
          </p:cNvSpPr>
          <p:nvPr>
            <p:ph type="title"/>
          </p:nvPr>
        </p:nvSpPr>
        <p:spPr/>
        <p:txBody>
          <a:bodyPr/>
          <a:lstStyle/>
          <a:p>
            <a:r>
              <a:rPr lang="en-US" dirty="0"/>
              <a:t>Complications of Caesarean Section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52349250"/>
              </p:ext>
            </p:extLst>
          </p:nvPr>
        </p:nvGraphicFramePr>
        <p:xfrm>
          <a:off x="457200" y="1981200"/>
          <a:ext cx="8229600" cy="30480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508000">
                <a:tc>
                  <a:txBody>
                    <a:bodyPr/>
                    <a:lstStyle/>
                    <a:p>
                      <a:endParaRPr lang="en-US" dirty="0"/>
                    </a:p>
                  </a:txBody>
                  <a:tcPr>
                    <a:solidFill>
                      <a:srgbClr val="0070C0"/>
                    </a:solidFill>
                  </a:tcPr>
                </a:tc>
                <a:tc>
                  <a:txBody>
                    <a:bodyPr/>
                    <a:lstStyle/>
                    <a:p>
                      <a:pPr algn="ctr"/>
                      <a:r>
                        <a:rPr lang="en-US" dirty="0"/>
                        <a:t>Vaginal birth</a:t>
                      </a:r>
                    </a:p>
                  </a:txBody>
                  <a:tcPr>
                    <a:solidFill>
                      <a:srgbClr val="0070C0"/>
                    </a:solidFill>
                  </a:tcPr>
                </a:tc>
                <a:tc>
                  <a:txBody>
                    <a:bodyPr/>
                    <a:lstStyle/>
                    <a:p>
                      <a:pPr algn="ctr"/>
                      <a:r>
                        <a:rPr lang="en-US" dirty="0"/>
                        <a:t>Caesarean birth</a:t>
                      </a:r>
                    </a:p>
                  </a:txBody>
                  <a:tcPr>
                    <a:solidFill>
                      <a:srgbClr val="0070C0"/>
                    </a:solidFill>
                  </a:tcPr>
                </a:tc>
                <a:extLst>
                  <a:ext uri="{0D108BD9-81ED-4DB2-BD59-A6C34878D82A}">
                    <a16:rowId xmlns:a16="http://schemas.microsoft.com/office/drawing/2014/main" xmlns="" val="10000"/>
                  </a:ext>
                </a:extLst>
              </a:tr>
              <a:tr h="508000">
                <a:tc>
                  <a:txBody>
                    <a:bodyPr/>
                    <a:lstStyle/>
                    <a:p>
                      <a:r>
                        <a:rPr lang="en-US" dirty="0"/>
                        <a:t>Overall severe morbidity</a:t>
                      </a:r>
                    </a:p>
                  </a:txBody>
                  <a:tcPr/>
                </a:tc>
                <a:tc>
                  <a:txBody>
                    <a:bodyPr/>
                    <a:lstStyle/>
                    <a:p>
                      <a:r>
                        <a:rPr lang="en-US" dirty="0"/>
                        <a:t>8.6%</a:t>
                      </a:r>
                    </a:p>
                  </a:txBody>
                  <a:tcPr/>
                </a:tc>
                <a:tc>
                  <a:txBody>
                    <a:bodyPr/>
                    <a:lstStyle/>
                    <a:p>
                      <a:r>
                        <a:rPr lang="en-US" dirty="0"/>
                        <a:t>9.2%</a:t>
                      </a:r>
                    </a:p>
                  </a:txBody>
                  <a:tcPr/>
                </a:tc>
                <a:extLst>
                  <a:ext uri="{0D108BD9-81ED-4DB2-BD59-A6C34878D82A}">
                    <a16:rowId xmlns:a16="http://schemas.microsoft.com/office/drawing/2014/main" xmlns="" val="10001"/>
                  </a:ext>
                </a:extLst>
              </a:tr>
              <a:tr h="508000">
                <a:tc>
                  <a:txBody>
                    <a:bodyPr/>
                    <a:lstStyle/>
                    <a:p>
                      <a:r>
                        <a:rPr lang="en-US" dirty="0"/>
                        <a:t>Maternal mortality</a:t>
                      </a:r>
                    </a:p>
                  </a:txBody>
                  <a:tcPr/>
                </a:tc>
                <a:tc>
                  <a:txBody>
                    <a:bodyPr/>
                    <a:lstStyle/>
                    <a:p>
                      <a:r>
                        <a:rPr lang="en-US" dirty="0"/>
                        <a:t>3.6/100</a:t>
                      </a:r>
                      <a:r>
                        <a:rPr lang="en-US" baseline="0" dirty="0"/>
                        <a:t> 000</a:t>
                      </a:r>
                      <a:endParaRPr lang="en-US" dirty="0"/>
                    </a:p>
                  </a:txBody>
                  <a:tcPr/>
                </a:tc>
                <a:tc>
                  <a:txBody>
                    <a:bodyPr/>
                    <a:lstStyle/>
                    <a:p>
                      <a:r>
                        <a:rPr lang="en-US" dirty="0"/>
                        <a:t>13.3/100 000</a:t>
                      </a:r>
                    </a:p>
                  </a:txBody>
                  <a:tcPr/>
                </a:tc>
                <a:extLst>
                  <a:ext uri="{0D108BD9-81ED-4DB2-BD59-A6C34878D82A}">
                    <a16:rowId xmlns:a16="http://schemas.microsoft.com/office/drawing/2014/main" xmlns="" val="10002"/>
                  </a:ext>
                </a:extLst>
              </a:tr>
              <a:tr h="508000">
                <a:tc>
                  <a:txBody>
                    <a:bodyPr/>
                    <a:lstStyle/>
                    <a:p>
                      <a:r>
                        <a:rPr lang="en-US" dirty="0"/>
                        <a:t>Amniotic fluid embolism</a:t>
                      </a:r>
                    </a:p>
                  </a:txBody>
                  <a:tcPr/>
                </a:tc>
                <a:tc>
                  <a:txBody>
                    <a:bodyPr/>
                    <a:lstStyle/>
                    <a:p>
                      <a:r>
                        <a:rPr lang="en-US" dirty="0"/>
                        <a:t>3.3-7/100 000</a:t>
                      </a:r>
                    </a:p>
                  </a:txBody>
                  <a:tcPr/>
                </a:tc>
                <a:tc>
                  <a:txBody>
                    <a:bodyPr/>
                    <a:lstStyle/>
                    <a:p>
                      <a:r>
                        <a:rPr lang="en-US" dirty="0"/>
                        <a:t>15.8/100 000</a:t>
                      </a:r>
                    </a:p>
                  </a:txBody>
                  <a:tcPr/>
                </a:tc>
                <a:extLst>
                  <a:ext uri="{0D108BD9-81ED-4DB2-BD59-A6C34878D82A}">
                    <a16:rowId xmlns:a16="http://schemas.microsoft.com/office/drawing/2014/main" xmlns="" val="10003"/>
                  </a:ext>
                </a:extLst>
              </a:tr>
              <a:tr h="508000">
                <a:tc>
                  <a:txBody>
                    <a:bodyPr/>
                    <a:lstStyle/>
                    <a:p>
                      <a:r>
                        <a:rPr lang="en-US" dirty="0"/>
                        <a:t>3</a:t>
                      </a:r>
                      <a:r>
                        <a:rPr lang="en-US" baseline="30000" dirty="0"/>
                        <a:t>rd</a:t>
                      </a:r>
                      <a:r>
                        <a:rPr lang="en-US" dirty="0"/>
                        <a:t> and 4</a:t>
                      </a:r>
                      <a:r>
                        <a:rPr lang="en-US" baseline="30000" dirty="0"/>
                        <a:t>th</a:t>
                      </a:r>
                      <a:r>
                        <a:rPr lang="en-US" dirty="0"/>
                        <a:t> degree tears</a:t>
                      </a:r>
                    </a:p>
                  </a:txBody>
                  <a:tcPr/>
                </a:tc>
                <a:tc>
                  <a:txBody>
                    <a:bodyPr/>
                    <a:lstStyle/>
                    <a:p>
                      <a:r>
                        <a:rPr lang="en-US" dirty="0"/>
                        <a:t>1-3%</a:t>
                      </a:r>
                    </a:p>
                  </a:txBody>
                  <a:tcPr/>
                </a:tc>
                <a:tc>
                  <a:txBody>
                    <a:bodyPr/>
                    <a:lstStyle/>
                    <a:p>
                      <a:endParaRPr lang="en-US"/>
                    </a:p>
                  </a:txBody>
                  <a:tcPr/>
                </a:tc>
                <a:extLst>
                  <a:ext uri="{0D108BD9-81ED-4DB2-BD59-A6C34878D82A}">
                    <a16:rowId xmlns:a16="http://schemas.microsoft.com/office/drawing/2014/main" xmlns="" val="10004"/>
                  </a:ext>
                </a:extLst>
              </a:tr>
              <a:tr h="508000">
                <a:tc>
                  <a:txBody>
                    <a:bodyPr/>
                    <a:lstStyle/>
                    <a:p>
                      <a:r>
                        <a:rPr lang="en-US" dirty="0"/>
                        <a:t>Urinary incontinence</a:t>
                      </a:r>
                    </a:p>
                  </a:txBody>
                  <a:tcPr/>
                </a:tc>
                <a:tc>
                  <a:txBody>
                    <a:bodyPr/>
                    <a:lstStyle/>
                    <a:p>
                      <a:r>
                        <a:rPr lang="en-US" dirty="0"/>
                        <a:t>No difference at 2 years</a:t>
                      </a:r>
                    </a:p>
                  </a:txBody>
                  <a:tcPr/>
                </a:tc>
                <a:tc>
                  <a:txBody>
                    <a:bodyPr/>
                    <a:lstStyle/>
                    <a:p>
                      <a:r>
                        <a:rPr lang="en-US" dirty="0"/>
                        <a:t>No difference at 2 years</a:t>
                      </a:r>
                    </a:p>
                  </a:txBody>
                  <a:tcPr/>
                </a:tc>
                <a:extLst>
                  <a:ext uri="{0D108BD9-81ED-4DB2-BD59-A6C34878D82A}">
                    <a16:rowId xmlns:a16="http://schemas.microsoft.com/office/drawing/2014/main" xmlns="" val="10005"/>
                  </a:ext>
                </a:extLst>
              </a:tr>
            </a:tbl>
          </a:graphicData>
        </a:graphic>
      </p:graphicFrame>
      <p:sp>
        <p:nvSpPr>
          <p:cNvPr id="7" name="TextBox 6"/>
          <p:cNvSpPr txBox="1"/>
          <p:nvPr/>
        </p:nvSpPr>
        <p:spPr>
          <a:xfrm>
            <a:off x="5410200" y="5966623"/>
            <a:ext cx="3733800" cy="1431161"/>
          </a:xfrm>
          <a:prstGeom prst="rect">
            <a:avLst/>
          </a:prstGeom>
          <a:noFill/>
        </p:spPr>
        <p:txBody>
          <a:bodyPr wrap="square" rtlCol="0">
            <a:spAutoFit/>
          </a:bodyPr>
          <a:lstStyle/>
          <a:p>
            <a:r>
              <a:rPr lang="en-CA" sz="1100" dirty="0">
                <a:solidFill>
                  <a:schemeClr val="tx1">
                    <a:lumMod val="75000"/>
                    <a:lumOff val="25000"/>
                  </a:schemeClr>
                </a:solidFill>
                <a:latin typeface="Calibri" panose="020F0502020204030204" pitchFamily="34" charset="0"/>
              </a:rPr>
              <a:t>Source: </a:t>
            </a:r>
          </a:p>
          <a:p>
            <a:r>
              <a:rPr lang="en-CA" sz="1100" dirty="0">
                <a:solidFill>
                  <a:schemeClr val="tx1">
                    <a:lumMod val="75000"/>
                    <a:lumOff val="25000"/>
                  </a:schemeClr>
                </a:solidFill>
                <a:latin typeface="Calibri" panose="020F0502020204030204" pitchFamily="34" charset="0"/>
              </a:rPr>
              <a:t>ACOG 2014, Obstetric Care Consensus: Safe Prevention of the Primary </a:t>
            </a:r>
            <a:r>
              <a:rPr lang="en-CA" sz="1100" dirty="0" err="1" smtClean="0">
                <a:solidFill>
                  <a:schemeClr val="tx1">
                    <a:lumMod val="75000"/>
                    <a:lumOff val="25000"/>
                  </a:schemeClr>
                </a:solidFill>
                <a:latin typeface="Calibri" panose="020F0502020204030204" pitchFamily="34" charset="0"/>
              </a:rPr>
              <a:t>Cesarean</a:t>
            </a:r>
            <a:r>
              <a:rPr lang="en-CA" sz="1100" dirty="0" smtClean="0">
                <a:solidFill>
                  <a:schemeClr val="tx1">
                    <a:lumMod val="75000"/>
                    <a:lumOff val="25000"/>
                  </a:schemeClr>
                </a:solidFill>
                <a:latin typeface="Calibri" panose="020F0502020204030204" pitchFamily="34" charset="0"/>
              </a:rPr>
              <a:t> </a:t>
            </a:r>
            <a:r>
              <a:rPr lang="en-CA" sz="1100" dirty="0">
                <a:solidFill>
                  <a:schemeClr val="tx1">
                    <a:lumMod val="75000"/>
                    <a:lumOff val="25000"/>
                  </a:schemeClr>
                </a:solidFill>
                <a:latin typeface="Calibri" panose="020F0502020204030204" pitchFamily="34" charset="0"/>
              </a:rPr>
              <a:t>Delivery</a:t>
            </a:r>
          </a:p>
          <a:p>
            <a:r>
              <a:rPr lang="en-CA" sz="1100" dirty="0">
                <a:solidFill>
                  <a:schemeClr val="tx1">
                    <a:lumMod val="75000"/>
                    <a:lumOff val="25000"/>
                  </a:schemeClr>
                </a:solidFill>
                <a:latin typeface="Calibri" panose="020F0502020204030204" pitchFamily="34" charset="0"/>
              </a:rPr>
              <a:t>California Maternal Quality Care Collaborative, 2017. Toolkit to Support Vaginal Birth and Reduce Primary </a:t>
            </a:r>
            <a:r>
              <a:rPr lang="en-CA" sz="1100" dirty="0" err="1" smtClean="0">
                <a:solidFill>
                  <a:schemeClr val="tx1">
                    <a:lumMod val="75000"/>
                    <a:lumOff val="25000"/>
                  </a:schemeClr>
                </a:solidFill>
                <a:latin typeface="Calibri" panose="020F0502020204030204" pitchFamily="34" charset="0"/>
              </a:rPr>
              <a:t>Cesareans</a:t>
            </a:r>
            <a:endParaRPr lang="en-CA" sz="1100" dirty="0">
              <a:solidFill>
                <a:schemeClr val="tx1">
                  <a:lumMod val="75000"/>
                  <a:lumOff val="25000"/>
                </a:schemeClr>
              </a:solidFill>
              <a:latin typeface="Calibri" panose="020F0502020204030204" pitchFamily="34" charset="0"/>
            </a:endParaRPr>
          </a:p>
          <a:p>
            <a:endParaRPr lang="en-US" sz="1400" dirty="0">
              <a:solidFill>
                <a:schemeClr val="tx1">
                  <a:lumMod val="75000"/>
                  <a:lumOff val="25000"/>
                </a:schemeClr>
              </a:solidFill>
              <a:latin typeface="Calibri" panose="020F0502020204030204" pitchFamily="34" charset="0"/>
            </a:endParaRPr>
          </a:p>
          <a:p>
            <a:endParaRPr lang="en-CA" dirty="0"/>
          </a:p>
        </p:txBody>
      </p:sp>
    </p:spTree>
    <p:extLst>
      <p:ext uri="{BB962C8B-B14F-4D97-AF65-F5344CB8AC3E}">
        <p14:creationId xmlns:p14="http://schemas.microsoft.com/office/powerpoint/2010/main" val="22542329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C89B1380-7DF0-4515-A58D-D1E3A03AD28E}"/>
              </a:ext>
            </a:extLst>
          </p:cNvPr>
          <p:cNvSpPr>
            <a:spLocks noGrp="1"/>
          </p:cNvSpPr>
          <p:nvPr>
            <p:ph idx="1"/>
          </p:nvPr>
        </p:nvSpPr>
        <p:spPr/>
        <p:txBody>
          <a:bodyPr/>
          <a:lstStyle/>
          <a:p>
            <a:r>
              <a:rPr lang="en-US" dirty="0"/>
              <a:t>Repeat </a:t>
            </a:r>
            <a:r>
              <a:rPr lang="en-US" dirty="0" smtClean="0"/>
              <a:t>Caesarean sections</a:t>
            </a:r>
            <a:endParaRPr lang="en-US" dirty="0"/>
          </a:p>
          <a:p>
            <a:r>
              <a:rPr lang="en-US" dirty="0"/>
              <a:t>Abnormal placentation</a:t>
            </a:r>
          </a:p>
          <a:p>
            <a:r>
              <a:rPr lang="en-US" dirty="0"/>
              <a:t>Adhesions</a:t>
            </a:r>
          </a:p>
          <a:p>
            <a:r>
              <a:rPr lang="en-US" dirty="0"/>
              <a:t>Uterine rupture</a:t>
            </a:r>
          </a:p>
          <a:p>
            <a:r>
              <a:rPr lang="en-US" dirty="0"/>
              <a:t>Bowel obstruction</a:t>
            </a:r>
          </a:p>
          <a:p>
            <a:pPr marL="109728" indent="0">
              <a:buNone/>
            </a:pPr>
            <a:r>
              <a:rPr lang="en-US" u="sng" dirty="0"/>
              <a:t>Neonates may have</a:t>
            </a:r>
          </a:p>
          <a:p>
            <a:r>
              <a:rPr lang="en-US" dirty="0"/>
              <a:t>Increased NICU admissions</a:t>
            </a:r>
          </a:p>
          <a:p>
            <a:r>
              <a:rPr lang="en-US" dirty="0"/>
              <a:t>Difficulty with breast feeding</a:t>
            </a:r>
          </a:p>
          <a:p>
            <a:r>
              <a:rPr lang="en-US" dirty="0"/>
              <a:t>Increased asthma</a:t>
            </a:r>
          </a:p>
          <a:p>
            <a:endParaRPr lang="en-US" dirty="0"/>
          </a:p>
          <a:p>
            <a:endParaRPr lang="en-CA" dirty="0"/>
          </a:p>
        </p:txBody>
      </p:sp>
      <p:sp>
        <p:nvSpPr>
          <p:cNvPr id="3" name="Slide Number Placeholder 2">
            <a:extLst>
              <a:ext uri="{FF2B5EF4-FFF2-40B4-BE49-F238E27FC236}">
                <a16:creationId xmlns:a16="http://schemas.microsoft.com/office/drawing/2014/main" xmlns="" id="{F1B1646E-77C4-4B49-8299-DE651E87434C}"/>
              </a:ext>
            </a:extLst>
          </p:cNvPr>
          <p:cNvSpPr>
            <a:spLocks noGrp="1"/>
          </p:cNvSpPr>
          <p:nvPr>
            <p:ph type="sldNum" sz="quarter" idx="12"/>
          </p:nvPr>
        </p:nvSpPr>
        <p:spPr/>
        <p:txBody>
          <a:bodyPr/>
          <a:lstStyle/>
          <a:p>
            <a:fld id="{D5BBC35B-A44B-4119-B8DA-DE9E3DFADA20}" type="slidenum">
              <a:rPr kumimoji="0" lang="en-US" smtClean="0"/>
              <a:pPr/>
              <a:t>13</a:t>
            </a:fld>
            <a:endParaRPr kumimoji="0" lang="en-US" dirty="0"/>
          </a:p>
        </p:txBody>
      </p:sp>
      <p:sp>
        <p:nvSpPr>
          <p:cNvPr id="4" name="Title 3">
            <a:extLst>
              <a:ext uri="{FF2B5EF4-FFF2-40B4-BE49-F238E27FC236}">
                <a16:creationId xmlns:a16="http://schemas.microsoft.com/office/drawing/2014/main" xmlns="" id="{5ADB1A08-CCED-4DA1-85C9-0395389D66DE}"/>
              </a:ext>
            </a:extLst>
          </p:cNvPr>
          <p:cNvSpPr>
            <a:spLocks noGrp="1"/>
          </p:cNvSpPr>
          <p:nvPr>
            <p:ph type="title"/>
          </p:nvPr>
        </p:nvSpPr>
        <p:spPr/>
        <p:txBody>
          <a:bodyPr/>
          <a:lstStyle/>
          <a:p>
            <a:r>
              <a:rPr lang="en-CA" dirty="0"/>
              <a:t>Long Term Risks of </a:t>
            </a:r>
            <a:r>
              <a:rPr lang="en-CA" dirty="0" smtClean="0"/>
              <a:t>Caesarean Section</a:t>
            </a:r>
            <a:endParaRPr lang="en-CA" dirty="0"/>
          </a:p>
        </p:txBody>
      </p:sp>
      <p:sp>
        <p:nvSpPr>
          <p:cNvPr id="5" name="TextBox 4"/>
          <p:cNvSpPr txBox="1"/>
          <p:nvPr/>
        </p:nvSpPr>
        <p:spPr>
          <a:xfrm>
            <a:off x="5257800" y="6248400"/>
            <a:ext cx="3886200" cy="1092607"/>
          </a:xfrm>
          <a:prstGeom prst="rect">
            <a:avLst/>
          </a:prstGeom>
          <a:noFill/>
        </p:spPr>
        <p:txBody>
          <a:bodyPr wrap="square" rtlCol="0">
            <a:spAutoFit/>
          </a:bodyPr>
          <a:lstStyle/>
          <a:p>
            <a:r>
              <a:rPr lang="en-CA" sz="1100" dirty="0">
                <a:solidFill>
                  <a:schemeClr val="tx1">
                    <a:lumMod val="75000"/>
                    <a:lumOff val="25000"/>
                  </a:schemeClr>
                </a:solidFill>
                <a:latin typeface="Calibri" panose="020F0502020204030204" pitchFamily="34" charset="0"/>
              </a:rPr>
              <a:t>Source: </a:t>
            </a:r>
          </a:p>
          <a:p>
            <a:r>
              <a:rPr lang="en-CA" sz="1100" dirty="0" smtClean="0">
                <a:solidFill>
                  <a:schemeClr val="tx1">
                    <a:lumMod val="75000"/>
                    <a:lumOff val="25000"/>
                  </a:schemeClr>
                </a:solidFill>
                <a:latin typeface="Calibri" panose="020F0502020204030204" pitchFamily="34" charset="0"/>
              </a:rPr>
              <a:t>California </a:t>
            </a:r>
            <a:r>
              <a:rPr lang="en-CA" sz="1100" dirty="0">
                <a:solidFill>
                  <a:schemeClr val="tx1">
                    <a:lumMod val="75000"/>
                    <a:lumOff val="25000"/>
                  </a:schemeClr>
                </a:solidFill>
                <a:latin typeface="Calibri" panose="020F0502020204030204" pitchFamily="34" charset="0"/>
              </a:rPr>
              <a:t>Maternal Quality Care Collaborative, 2017. Toolkit to Support Vaginal Birth and Reduce Primary </a:t>
            </a:r>
            <a:r>
              <a:rPr lang="en-CA" sz="1100" dirty="0" smtClean="0">
                <a:solidFill>
                  <a:schemeClr val="tx1">
                    <a:lumMod val="75000"/>
                    <a:lumOff val="25000"/>
                  </a:schemeClr>
                </a:solidFill>
                <a:latin typeface="Calibri" panose="020F0502020204030204" pitchFamily="34" charset="0"/>
              </a:rPr>
              <a:t>Caesareans</a:t>
            </a:r>
            <a:endParaRPr lang="en-CA" sz="1100" dirty="0">
              <a:solidFill>
                <a:schemeClr val="tx1">
                  <a:lumMod val="75000"/>
                  <a:lumOff val="25000"/>
                </a:schemeClr>
              </a:solidFill>
              <a:latin typeface="Calibri" panose="020F0502020204030204" pitchFamily="34" charset="0"/>
            </a:endParaRPr>
          </a:p>
          <a:p>
            <a:endParaRPr lang="en-US" sz="1400" dirty="0">
              <a:solidFill>
                <a:schemeClr val="tx1">
                  <a:lumMod val="75000"/>
                  <a:lumOff val="25000"/>
                </a:schemeClr>
              </a:solidFill>
              <a:latin typeface="Calibri" panose="020F0502020204030204" pitchFamily="34" charset="0"/>
            </a:endParaRPr>
          </a:p>
          <a:p>
            <a:endParaRPr lang="en-CA" dirty="0"/>
          </a:p>
        </p:txBody>
      </p:sp>
    </p:spTree>
    <p:extLst>
      <p:ext uri="{BB962C8B-B14F-4D97-AF65-F5344CB8AC3E}">
        <p14:creationId xmlns:p14="http://schemas.microsoft.com/office/powerpoint/2010/main" val="347597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14</a:t>
            </a:fld>
            <a:endParaRPr kumimoji="0"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9082691" cy="578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580402" y="6436727"/>
            <a:ext cx="2144498" cy="523220"/>
          </a:xfrm>
          <a:prstGeom prst="rect">
            <a:avLst/>
          </a:prstGeom>
          <a:noFill/>
        </p:spPr>
        <p:txBody>
          <a:bodyPr wrap="none" rtlCol="0">
            <a:spAutoFit/>
          </a:bodyPr>
          <a:lstStyle/>
          <a:p>
            <a:r>
              <a:rPr lang="en-US" sz="1400" dirty="0">
                <a:solidFill>
                  <a:schemeClr val="tx1">
                    <a:lumMod val="65000"/>
                    <a:lumOff val="35000"/>
                  </a:schemeClr>
                </a:solidFill>
                <a:latin typeface="Calibri" panose="020F0502020204030204" pitchFamily="34" charset="0"/>
              </a:rPr>
              <a:t>BORN Ontario (2012-2014)</a:t>
            </a:r>
          </a:p>
          <a:p>
            <a:endParaRPr lang="en-CA" sz="1400" dirty="0">
              <a:solidFill>
                <a:schemeClr val="tx1">
                  <a:lumMod val="65000"/>
                  <a:lumOff val="35000"/>
                </a:schemeClr>
              </a:solidFill>
            </a:endParaRPr>
          </a:p>
        </p:txBody>
      </p:sp>
    </p:spTree>
    <p:extLst>
      <p:ext uri="{BB962C8B-B14F-4D97-AF65-F5344CB8AC3E}">
        <p14:creationId xmlns:p14="http://schemas.microsoft.com/office/powerpoint/2010/main" val="28782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15</a:t>
            </a:fld>
            <a:endParaRPr kumimoji="0" lang="en-US" dirty="0"/>
          </a:p>
        </p:txBody>
      </p:sp>
      <p:sp>
        <p:nvSpPr>
          <p:cNvPr id="4" name="Title 3"/>
          <p:cNvSpPr>
            <a:spLocks noGrp="1"/>
          </p:cNvSpPr>
          <p:nvPr>
            <p:ph type="title"/>
          </p:nvPr>
        </p:nvSpPr>
        <p:spPr/>
        <p:txBody>
          <a:bodyPr>
            <a:normAutofit fontScale="90000"/>
          </a:bodyPr>
          <a:lstStyle/>
          <a:p>
            <a:r>
              <a:rPr lang="en-CA" dirty="0"/>
              <a:t>Do you know the </a:t>
            </a:r>
            <a:r>
              <a:rPr lang="en-CA" dirty="0" smtClean="0"/>
              <a:t>Caesarean section </a:t>
            </a:r>
            <a:r>
              <a:rPr lang="en-CA" dirty="0"/>
              <a:t>rate for your hospital?</a:t>
            </a:r>
          </a:p>
        </p:txBody>
      </p:sp>
      <p:sp>
        <p:nvSpPr>
          <p:cNvPr id="10" name="TextBox 9"/>
          <p:cNvSpPr txBox="1"/>
          <p:nvPr/>
        </p:nvSpPr>
        <p:spPr>
          <a:xfrm>
            <a:off x="3048000" y="6349241"/>
            <a:ext cx="6096000" cy="523220"/>
          </a:xfrm>
          <a:prstGeom prst="rect">
            <a:avLst/>
          </a:prstGeom>
          <a:noFill/>
        </p:spPr>
        <p:txBody>
          <a:bodyPr wrap="square" rtlCol="0">
            <a:spAutoFit/>
          </a:bodyPr>
          <a:lstStyle/>
          <a:p>
            <a:pPr algn="r"/>
            <a:r>
              <a:rPr lang="en-US" sz="1400" dirty="0">
                <a:solidFill>
                  <a:schemeClr val="tx1">
                    <a:lumMod val="75000"/>
                    <a:lumOff val="25000"/>
                  </a:schemeClr>
                </a:solidFill>
                <a:latin typeface="Calibri" panose="020F0502020204030204" pitchFamily="34" charset="0"/>
              </a:rPr>
              <a:t>BORN Ontario (April 2009 – March 2014) </a:t>
            </a:r>
          </a:p>
          <a:p>
            <a:pPr algn="r"/>
            <a:r>
              <a:rPr lang="en-US" sz="1400" dirty="0">
                <a:solidFill>
                  <a:schemeClr val="tx1">
                    <a:lumMod val="75000"/>
                    <a:lumOff val="25000"/>
                  </a:schemeClr>
                </a:solidFill>
                <a:latin typeface="Calibri" panose="020F0502020204030204" pitchFamily="34" charset="0"/>
              </a:rPr>
              <a:t>Does not included hospitals with suppressed numbers. </a:t>
            </a:r>
          </a:p>
        </p:txBody>
      </p:sp>
      <p:pic>
        <p:nvPicPr>
          <p:cNvPr id="2" name="Picture 1"/>
          <p:cNvPicPr>
            <a:picLocks noChangeAspect="1"/>
          </p:cNvPicPr>
          <p:nvPr/>
        </p:nvPicPr>
        <p:blipFill>
          <a:blip r:embed="rId3"/>
          <a:stretch>
            <a:fillRect/>
          </a:stretch>
        </p:blipFill>
        <p:spPr>
          <a:xfrm>
            <a:off x="164210" y="1593945"/>
            <a:ext cx="8815580" cy="3670110"/>
          </a:xfrm>
          <a:prstGeom prst="rect">
            <a:avLst/>
          </a:prstGeom>
        </p:spPr>
      </p:pic>
    </p:spTree>
    <p:extLst>
      <p:ext uri="{BB962C8B-B14F-4D97-AF65-F5344CB8AC3E}">
        <p14:creationId xmlns:p14="http://schemas.microsoft.com/office/powerpoint/2010/main" val="25413499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goal of the Low Risk Birth QBP is to reduce the variation in Caesarean section rate in low risk women via the adoption of evidence-based guidelines that promote vaginal birth. </a:t>
            </a:r>
          </a:p>
          <a:p>
            <a:pPr lvl="1"/>
            <a:r>
              <a:rPr lang="en-US" dirty="0"/>
              <a:t>Any reduction in primary C</a:t>
            </a:r>
            <a:r>
              <a:rPr lang="en-US" dirty="0" smtClean="0"/>
              <a:t>aesarean section will </a:t>
            </a:r>
            <a:r>
              <a:rPr lang="en-US" dirty="0"/>
              <a:t>also positively impact the rate of repeat C</a:t>
            </a:r>
            <a:r>
              <a:rPr lang="en-US" dirty="0" smtClean="0"/>
              <a:t>aesarean section. </a:t>
            </a:r>
            <a:endParaRPr lang="en-US" dirty="0"/>
          </a:p>
        </p:txBody>
      </p:sp>
      <p:sp>
        <p:nvSpPr>
          <p:cNvPr id="3" name="Title 2"/>
          <p:cNvSpPr>
            <a:spLocks noGrp="1"/>
          </p:cNvSpPr>
          <p:nvPr>
            <p:ph type="title"/>
          </p:nvPr>
        </p:nvSpPr>
        <p:spPr/>
        <p:txBody>
          <a:bodyPr/>
          <a:lstStyle/>
          <a:p>
            <a:r>
              <a:rPr lang="en-US" dirty="0">
                <a:latin typeface="Calibri" pitchFamily="34" charset="0"/>
              </a:rPr>
              <a:t>Description of the QBP</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16</a:t>
            </a:fld>
            <a:endParaRPr kumimoji="0" lang="en-US" dirty="0"/>
          </a:p>
        </p:txBody>
      </p:sp>
    </p:spTree>
    <p:extLst>
      <p:ext uri="{BB962C8B-B14F-4D97-AF65-F5344CB8AC3E}">
        <p14:creationId xmlns:p14="http://schemas.microsoft.com/office/powerpoint/2010/main" val="627767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CA" dirty="0"/>
              <a:t>The Expert Panel focused on a homogeneous group for whom the evidence supports specific interventions that are likely to promote vaginal birth</a:t>
            </a:r>
          </a:p>
          <a:p>
            <a:pPr marL="109728" indent="0">
              <a:buNone/>
            </a:pPr>
            <a:endParaRPr lang="en-CA" dirty="0"/>
          </a:p>
          <a:p>
            <a:r>
              <a:rPr lang="en-CA" dirty="0"/>
              <a:t>The patient cohort defined for this QBP was comprised of women with the following characteristics: </a:t>
            </a:r>
            <a:endParaRPr lang="en-US" dirty="0"/>
          </a:p>
          <a:p>
            <a:pPr lvl="1"/>
            <a:r>
              <a:rPr lang="en-CA" dirty="0"/>
              <a:t>Robson 1</a:t>
            </a:r>
          </a:p>
          <a:p>
            <a:pPr lvl="2"/>
            <a:r>
              <a:rPr lang="en-CA" dirty="0"/>
              <a:t>Nulliparous</a:t>
            </a:r>
            <a:endParaRPr lang="en-US" dirty="0"/>
          </a:p>
          <a:p>
            <a:pPr lvl="2"/>
            <a:r>
              <a:rPr lang="en-CA" dirty="0"/>
              <a:t>Singleton gestation with cephalic presentation</a:t>
            </a:r>
            <a:endParaRPr lang="en-US" dirty="0"/>
          </a:p>
          <a:p>
            <a:pPr lvl="2"/>
            <a:r>
              <a:rPr lang="en-CA" dirty="0"/>
              <a:t>Delivery ≥ 37 weeks of gestation</a:t>
            </a:r>
            <a:endParaRPr lang="en-US" dirty="0"/>
          </a:p>
          <a:p>
            <a:pPr lvl="2"/>
            <a:r>
              <a:rPr lang="en-CA" dirty="0"/>
              <a:t>Spontaneous</a:t>
            </a:r>
            <a:r>
              <a:rPr lang="en-CA" b="1" dirty="0"/>
              <a:t> </a:t>
            </a:r>
            <a:r>
              <a:rPr lang="en-CA" dirty="0"/>
              <a:t>labour</a:t>
            </a:r>
            <a:r>
              <a:rPr lang="en-US" dirty="0"/>
              <a:t> </a:t>
            </a:r>
          </a:p>
          <a:p>
            <a:pPr lvl="1"/>
            <a:r>
              <a:rPr lang="en-CA" dirty="0"/>
              <a:t>&lt;36 years of age at the time of delivery</a:t>
            </a:r>
            <a:endParaRPr lang="en-US" dirty="0"/>
          </a:p>
          <a:p>
            <a:pPr lvl="1"/>
            <a:r>
              <a:rPr lang="en-CA" dirty="0"/>
              <a:t>Pre-pregnancy BMI &lt;40.0 kg/m</a:t>
            </a:r>
            <a:r>
              <a:rPr lang="en-CA" baseline="30000" dirty="0"/>
              <a:t>2</a:t>
            </a:r>
            <a:endParaRPr lang="en-US" dirty="0"/>
          </a:p>
          <a:p>
            <a:pPr lvl="1"/>
            <a:r>
              <a:rPr lang="en-US" dirty="0"/>
              <a:t>No medical or fetal complications of pregnancy</a:t>
            </a:r>
          </a:p>
        </p:txBody>
      </p:sp>
      <p:sp>
        <p:nvSpPr>
          <p:cNvPr id="3" name="Title 2"/>
          <p:cNvSpPr>
            <a:spLocks noGrp="1"/>
          </p:cNvSpPr>
          <p:nvPr>
            <p:ph type="title"/>
          </p:nvPr>
        </p:nvSpPr>
        <p:spPr/>
        <p:txBody>
          <a:bodyPr/>
          <a:lstStyle/>
          <a:p>
            <a:r>
              <a:rPr lang="en-US" dirty="0">
                <a:latin typeface="Calibri" pitchFamily="34" charset="0"/>
              </a:rPr>
              <a:t>Inclusion Criteria</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17</a:t>
            </a:fld>
            <a:endParaRPr kumimoji="0" lang="en-US" dirty="0"/>
          </a:p>
        </p:txBody>
      </p:sp>
    </p:spTree>
    <p:extLst>
      <p:ext uri="{BB962C8B-B14F-4D97-AF65-F5344CB8AC3E}">
        <p14:creationId xmlns:p14="http://schemas.microsoft.com/office/powerpoint/2010/main" val="799801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0" y="5257800"/>
            <a:ext cx="6096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457200" y="274638"/>
            <a:ext cx="8229600" cy="1630362"/>
          </a:xfrm>
        </p:spPr>
        <p:txBody>
          <a:bodyPr>
            <a:normAutofit/>
          </a:bodyPr>
          <a:lstStyle/>
          <a:p>
            <a:r>
              <a:rPr lang="en-US" dirty="0">
                <a:latin typeface="Calibri" pitchFamily="34" charset="0"/>
              </a:rPr>
              <a:t>Exclusion </a:t>
            </a:r>
            <a:br>
              <a:rPr lang="en-US" dirty="0">
                <a:latin typeface="Calibri" pitchFamily="34" charset="0"/>
              </a:rPr>
            </a:br>
            <a:r>
              <a:rPr lang="en-US" dirty="0">
                <a:latin typeface="Calibri" pitchFamily="34" charset="0"/>
              </a:rPr>
              <a:t>Criteria </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18</a:t>
            </a:fld>
            <a:endParaRPr kumimoji="0" lang="en-US" dirty="0"/>
          </a:p>
        </p:txBody>
      </p:sp>
      <p:graphicFrame>
        <p:nvGraphicFramePr>
          <p:cNvPr id="7" name="Table 6"/>
          <p:cNvGraphicFramePr>
            <a:graphicFrameLocks noGrp="1"/>
          </p:cNvGraphicFramePr>
          <p:nvPr>
            <p:extLst/>
          </p:nvPr>
        </p:nvGraphicFramePr>
        <p:xfrm>
          <a:off x="3056038" y="457200"/>
          <a:ext cx="5607209" cy="6259066"/>
        </p:xfrm>
        <a:graphic>
          <a:graphicData uri="http://schemas.openxmlformats.org/drawingml/2006/table">
            <a:tbl>
              <a:tblPr firstRow="1" firstCol="1" bandRow="1"/>
              <a:tblGrid>
                <a:gridCol w="1492413">
                  <a:extLst>
                    <a:ext uri="{9D8B030D-6E8A-4147-A177-3AD203B41FA5}">
                      <a16:colId xmlns:a16="http://schemas.microsoft.com/office/drawing/2014/main" xmlns="" val="20000"/>
                    </a:ext>
                  </a:extLst>
                </a:gridCol>
                <a:gridCol w="4114796">
                  <a:extLst>
                    <a:ext uri="{9D8B030D-6E8A-4147-A177-3AD203B41FA5}">
                      <a16:colId xmlns:a16="http://schemas.microsoft.com/office/drawing/2014/main" xmlns="" val="20001"/>
                    </a:ext>
                  </a:extLst>
                </a:gridCol>
              </a:tblGrid>
              <a:tr h="368503">
                <a:tc>
                  <a:txBody>
                    <a:bodyPr/>
                    <a:lstStyle/>
                    <a:p>
                      <a:pPr marL="0" marR="0" algn="ctr">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Classification of Disorders</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marL="0" marR="0" algn="ctr">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Specific Condition </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xmlns="" val="10000"/>
                  </a:ext>
                </a:extLst>
              </a:tr>
              <a:tr h="184252">
                <a:tc gridSpan="2">
                  <a:txBody>
                    <a:bodyPr/>
                    <a:lstStyle/>
                    <a:p>
                      <a:pPr marL="0" marR="0">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Maternal Health Conditions </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xmlns="" val="10001"/>
                  </a:ext>
                </a:extLst>
              </a:tr>
              <a:tr h="184252">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Autoimmune</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Lupus; Rheumatoid Arthritis; Autoimmune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Cancer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dirty="0">
                          <a:effectLst/>
                          <a:latin typeface="Arial Narrow" panose="020B0606020202030204" pitchFamily="34" charset="0"/>
                          <a:ea typeface="Times" panose="02020603050405020304" pitchFamily="18" charset="0"/>
                        </a:rPr>
                        <a:t>Diagnosed in Pregnancy; Medication exposure in pregnancy – Chemotherapeutic Agents</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2754">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Cardiovascular </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Acquired Heart Disease; Antihypertensive Therapy Outside of Pregnancy; Cardiovascular Disease; Congenital Heart Defect; Congenital Heart Disease; Pre-existing Hypertension; Renal Disease; Cardiovascular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184252">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Diabetes</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Diabetes and pregnancy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Gastrointestinal </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Liver/ Gallbladder - Cholecystitis; Colitis; Crohn’s; Hepatitis; Liver/ Gallbladder - Intrahepatic Cholestasis of Pregnancy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552754">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Genitourinary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Acquired Renal (Insufficiency - Chronic Infections); Congenital/ Genetic Renal (Renal Agenesis – Pelvic Kidney); Renal Disease; Uterine Anomalies; Genitourinary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52754">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Haematology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Gestational Thrombocytopenia; Haemophilia (A and B Von Willebrand); Idiopathic Thrombocytopenia; Sickle Cell Disease; Thalassemia; Thrombophilia; Haematology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552754">
                <a:tc>
                  <a:txBody>
                    <a:bodyPr/>
                    <a:lstStyle/>
                    <a:p>
                      <a:pPr marL="0" marR="0">
                        <a:spcBef>
                          <a:spcPts val="0"/>
                        </a:spcBef>
                        <a:spcAft>
                          <a:spcPts val="600"/>
                        </a:spcAft>
                      </a:pPr>
                      <a:r>
                        <a:rPr lang="en-CA" sz="1200" b="1" dirty="0">
                          <a:effectLst/>
                          <a:latin typeface="Arial Narrow" panose="020B0606020202030204" pitchFamily="34" charset="0"/>
                          <a:ea typeface="Times" panose="02020603050405020304" pitchFamily="18" charset="0"/>
                        </a:rPr>
                        <a:t>Hypertensive Disorders in Pregnancy</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US" sz="1200" dirty="0">
                          <a:effectLst/>
                          <a:latin typeface="Arial Narrow" panose="020B0606020202030204" pitchFamily="34" charset="0"/>
                          <a:ea typeface="Times" panose="02020603050405020304" pitchFamily="18" charset="0"/>
                        </a:rPr>
                        <a:t>Gestational Hypertension; </a:t>
                      </a:r>
                      <a:r>
                        <a:rPr lang="en-CA" sz="1200" dirty="0">
                          <a:effectLst/>
                          <a:latin typeface="Arial Narrow" panose="020B0606020202030204" pitchFamily="34" charset="0"/>
                          <a:ea typeface="Times" panose="02020603050405020304" pitchFamily="18" charset="0"/>
                        </a:rPr>
                        <a:t>Eclampsia; HELLP; Preeclampsia; Preeclampsia Requiring Magnesium Sulfate; Pre-existing Hypertension with Superimposed Preeclampsia; Maternal Unknown</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Musculoskeletal</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Achondroplasia; Muscular Dystrophy/ Neuromuscular Disorder; Myotonic Dystrophy; Osteogenesis Imperfecta; Musculoskeletal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Neurology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Cerebral Palsy; Multiple Sclerosis; Myasthenia Gravis; Spina Bifida/ Neural Tube Defect; Neurology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Pulmonary</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Cystic Fibrosis; Previous Pulmonary Embolism/ Deep Vein Thrombosis; Pulmonary Hypertension; Pulmonary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184252">
                <a:tc gridSpan="2">
                  <a:txBody>
                    <a:bodyPr/>
                    <a:lstStyle/>
                    <a:p>
                      <a:pPr marL="0" marR="0">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Complications of Pregnancy</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xmlns="" val="10013"/>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Placental</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a:effectLst/>
                          <a:latin typeface="Arial Narrow" panose="020B0606020202030204" pitchFamily="34" charset="0"/>
                          <a:ea typeface="Times" panose="02020603050405020304" pitchFamily="18" charset="0"/>
                        </a:rPr>
                        <a:t>Placenta Accreta; Placenta Increta; Placenta Percreta; Placenta Previa; Placental Abruption; Placental Other</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184252">
                <a:tc gridSpan="2">
                  <a:txBody>
                    <a:bodyPr/>
                    <a:lstStyle/>
                    <a:p>
                      <a:pPr marL="0" marR="0">
                        <a:spcBef>
                          <a:spcPts val="0"/>
                        </a:spcBef>
                        <a:spcAft>
                          <a:spcPts val="600"/>
                        </a:spcAft>
                      </a:pPr>
                      <a:r>
                        <a:rPr lang="en-CA" sz="1200" b="1" dirty="0">
                          <a:solidFill>
                            <a:srgbClr val="FFFFFF"/>
                          </a:solidFill>
                          <a:effectLst/>
                          <a:latin typeface="Arial Narrow" panose="020B0606020202030204" pitchFamily="34" charset="0"/>
                          <a:ea typeface="Times" panose="02020603050405020304" pitchFamily="18" charset="0"/>
                        </a:rPr>
                        <a:t>Fetal Health Conditions </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hMerge="1">
                  <a:txBody>
                    <a:bodyPr/>
                    <a:lstStyle/>
                    <a:p>
                      <a:endParaRPr lang="en-US"/>
                    </a:p>
                  </a:txBody>
                  <a:tcPr/>
                </a:tc>
                <a:extLst>
                  <a:ext uri="{0D108BD9-81ED-4DB2-BD59-A6C34878D82A}">
                    <a16:rowId xmlns:a16="http://schemas.microsoft.com/office/drawing/2014/main" xmlns="" val="10015"/>
                  </a:ext>
                </a:extLst>
              </a:tr>
              <a:tr h="368503">
                <a:tc>
                  <a:txBody>
                    <a:bodyPr/>
                    <a:lstStyle/>
                    <a:p>
                      <a:pPr marL="0" marR="0">
                        <a:spcBef>
                          <a:spcPts val="0"/>
                        </a:spcBef>
                        <a:spcAft>
                          <a:spcPts val="600"/>
                        </a:spcAft>
                      </a:pPr>
                      <a:r>
                        <a:rPr lang="en-CA" sz="1200" b="1">
                          <a:effectLst/>
                          <a:latin typeface="Arial Narrow" panose="020B0606020202030204" pitchFamily="34" charset="0"/>
                          <a:ea typeface="Times" panose="02020603050405020304" pitchFamily="18" charset="0"/>
                        </a:rPr>
                        <a:t>Fetal Complications </a:t>
                      </a:r>
                      <a:endParaRPr lang="en-US" sz="120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600"/>
                        </a:spcAft>
                      </a:pPr>
                      <a:r>
                        <a:rPr lang="en-CA" sz="1200" dirty="0">
                          <a:effectLst/>
                          <a:latin typeface="Arial Narrow" panose="020B0606020202030204" pitchFamily="34" charset="0"/>
                          <a:ea typeface="Times" panose="02020603050405020304" pitchFamily="18" charset="0"/>
                        </a:rPr>
                        <a:t>Anomalies; </a:t>
                      </a:r>
                      <a:r>
                        <a:rPr lang="en-CA" sz="1200" dirty="0" err="1">
                          <a:effectLst/>
                          <a:latin typeface="Arial Narrow" panose="020B0606020202030204" pitchFamily="34" charset="0"/>
                          <a:ea typeface="Times" panose="02020603050405020304" pitchFamily="18" charset="0"/>
                        </a:rPr>
                        <a:t>Isoimmunization</a:t>
                      </a:r>
                      <a:r>
                        <a:rPr lang="en-CA" sz="1200" dirty="0">
                          <a:effectLst/>
                          <a:latin typeface="Arial Narrow" panose="020B0606020202030204" pitchFamily="34" charset="0"/>
                          <a:ea typeface="Times" panose="02020603050405020304" pitchFamily="18" charset="0"/>
                        </a:rPr>
                        <a:t>/ </a:t>
                      </a:r>
                      <a:r>
                        <a:rPr lang="en-CA" sz="1200" dirty="0" err="1">
                          <a:effectLst/>
                          <a:latin typeface="Arial Narrow" panose="020B0606020202030204" pitchFamily="34" charset="0"/>
                          <a:ea typeface="Times" panose="02020603050405020304" pitchFamily="18" charset="0"/>
                        </a:rPr>
                        <a:t>Alloimmunization</a:t>
                      </a:r>
                      <a:r>
                        <a:rPr lang="en-CA" sz="1200" dirty="0">
                          <a:effectLst/>
                          <a:latin typeface="Arial Narrow" panose="020B0606020202030204" pitchFamily="34" charset="0"/>
                          <a:ea typeface="Times" panose="02020603050405020304" pitchFamily="18" charset="0"/>
                        </a:rPr>
                        <a:t>; Intrauterine Growth Restriction; Oligohydramnios; Fetal therapy – Fetal surgery</a:t>
                      </a:r>
                      <a:endParaRPr lang="en-US" sz="1200" dirty="0">
                        <a:effectLst/>
                        <a:latin typeface="Times New Roman" panose="02020603050405020304" pitchFamily="18" charset="0"/>
                        <a:ea typeface="Times" panose="02020603050405020304" pitchFamily="18" charset="0"/>
                      </a:endParaRPr>
                    </a:p>
                  </a:txBody>
                  <a:tcPr marL="51431" marR="514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bl>
          </a:graphicData>
        </a:graphic>
      </p:graphicFrame>
      <p:sp>
        <p:nvSpPr>
          <p:cNvPr id="5" name="TextBox 4"/>
          <p:cNvSpPr txBox="1"/>
          <p:nvPr/>
        </p:nvSpPr>
        <p:spPr>
          <a:xfrm>
            <a:off x="144780" y="2133600"/>
            <a:ext cx="2713412" cy="2800767"/>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Calibri" panose="020F0502020204030204" pitchFamily="34" charset="0"/>
              </a:rPr>
              <a:t>Maternal and fetal complications that can increase the risk of </a:t>
            </a:r>
            <a:r>
              <a:rPr lang="en-US" sz="2200" dirty="0" smtClean="0">
                <a:latin typeface="Calibri" panose="020F0502020204030204" pitchFamily="34" charset="0"/>
              </a:rPr>
              <a:t>Caesarean </a:t>
            </a:r>
            <a:r>
              <a:rPr lang="en-US" sz="2200" dirty="0">
                <a:latin typeface="Calibri" panose="020F0502020204030204" pitchFamily="34" charset="0"/>
              </a:rPr>
              <a:t>s</a:t>
            </a:r>
            <a:r>
              <a:rPr lang="en-US" sz="2200" dirty="0" smtClean="0">
                <a:latin typeface="Calibri" panose="020F0502020204030204" pitchFamily="34" charset="0"/>
              </a:rPr>
              <a:t>ection</a:t>
            </a:r>
            <a:endParaRPr lang="en-US" sz="2200" dirty="0">
              <a:latin typeface="Calibri" panose="020F0502020204030204" pitchFamily="34" charset="0"/>
            </a:endParaRPr>
          </a:p>
          <a:p>
            <a:endParaRPr lang="en-US" sz="2200" dirty="0">
              <a:latin typeface="Calibri" panose="020F0502020204030204" pitchFamily="34" charset="0"/>
            </a:endParaRPr>
          </a:p>
          <a:p>
            <a:pPr marL="285750" indent="-285750">
              <a:buFont typeface="Arial" panose="020B0604020202020204" pitchFamily="34" charset="0"/>
              <a:buChar char="•"/>
            </a:pPr>
            <a:r>
              <a:rPr lang="en-US" sz="2200" dirty="0">
                <a:latin typeface="Calibri" panose="020F0502020204030204" pitchFamily="34" charset="0"/>
              </a:rPr>
              <a:t>Can be captured in BORN database</a:t>
            </a:r>
          </a:p>
        </p:txBody>
      </p:sp>
    </p:spTree>
    <p:extLst>
      <p:ext uri="{BB962C8B-B14F-4D97-AF65-F5344CB8AC3E}">
        <p14:creationId xmlns:p14="http://schemas.microsoft.com/office/powerpoint/2010/main" val="28003837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19</a:t>
            </a:fld>
            <a:endParaRPr kumimoji="0" lang="en-US" dirty="0"/>
          </a:p>
        </p:txBody>
      </p:sp>
      <p:sp>
        <p:nvSpPr>
          <p:cNvPr id="5" name="Title 3"/>
          <p:cNvSpPr txBox="1">
            <a:spLocks/>
          </p:cNvSpPr>
          <p:nvPr/>
        </p:nvSpPr>
        <p:spPr>
          <a:xfrm>
            <a:off x="0" y="1752601"/>
            <a:ext cx="9144000" cy="1829761"/>
          </a:xfrm>
          <a:prstGeom prst="rect">
            <a:avLst/>
          </a:prstGeom>
          <a:solidFill>
            <a:schemeClr val="bg1">
              <a:lumMod val="85000"/>
            </a:schemeClr>
          </a:solidFill>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QBP for Low Risk Birth </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Clinical</a:t>
            </a:r>
            <a:r>
              <a:rPr kumimoji="0" lang="en-CA" sz="5400" b="1" i="0" u="none" strike="noStrike" kern="1200" cap="none" spc="0" normalizeH="0" noProof="0" dirty="0" smtClean="0">
                <a:ln>
                  <a:noFill/>
                </a:ln>
                <a:solidFill>
                  <a:srgbClr val="0070C0"/>
                </a:solidFill>
                <a:uLnTx/>
                <a:uFillTx/>
                <a:latin typeface="Calibri" pitchFamily="34" charset="0"/>
                <a:ea typeface="+mj-ea"/>
                <a:cs typeface="Arial" pitchFamily="34" charset="0"/>
              </a:rPr>
              <a:t> Recommendations</a:t>
            </a:r>
            <a:endParaRPr kumimoji="0" lang="en-CA" sz="5400" b="1" i="0" u="none" strike="noStrike" kern="1200" cap="none" spc="0" normalizeH="0" baseline="0" noProof="0" dirty="0">
              <a:ln>
                <a:noFill/>
              </a:ln>
              <a:solidFill>
                <a:srgbClr val="0070C0"/>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3463131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a:t>
            </a:fld>
            <a:endParaRPr kumimoji="0" lang="en-US" dirty="0"/>
          </a:p>
        </p:txBody>
      </p:sp>
      <p:sp>
        <p:nvSpPr>
          <p:cNvPr id="5" name="Title 3"/>
          <p:cNvSpPr txBox="1">
            <a:spLocks/>
          </p:cNvSpPr>
          <p:nvPr/>
        </p:nvSpPr>
        <p:spPr>
          <a:xfrm>
            <a:off x="0" y="1752601"/>
            <a:ext cx="9144000" cy="1829761"/>
          </a:xfrm>
          <a:prstGeom prst="rect">
            <a:avLst/>
          </a:prstGeom>
          <a:solidFill>
            <a:schemeClr val="bg1">
              <a:lumMod val="85000"/>
            </a:schemeClr>
          </a:solidFill>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QBP for Low Risk Birth</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Introduction</a:t>
            </a:r>
            <a:endParaRPr kumimoji="0" lang="en-CA" sz="5400" b="1" i="0" u="none" strike="noStrike" kern="1200" cap="none" spc="0" normalizeH="0" baseline="0" noProof="0" dirty="0">
              <a:ln>
                <a:noFill/>
              </a:ln>
              <a:solidFill>
                <a:srgbClr val="0070C0"/>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8588411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The scope of recommended interventions that may impact the risk of Caesarean section include: pre-pregnancy phase to post- delivery management as well as retrospective evaluation</a:t>
            </a:r>
          </a:p>
        </p:txBody>
      </p:sp>
      <p:sp>
        <p:nvSpPr>
          <p:cNvPr id="3" name="Title 2"/>
          <p:cNvSpPr>
            <a:spLocks noGrp="1"/>
          </p:cNvSpPr>
          <p:nvPr>
            <p:ph type="title"/>
          </p:nvPr>
        </p:nvSpPr>
        <p:spPr/>
        <p:txBody>
          <a:bodyPr/>
          <a:lstStyle/>
          <a:p>
            <a:r>
              <a:rPr lang="en-US" dirty="0">
                <a:latin typeface="Calibri" pitchFamily="34" charset="0"/>
              </a:rPr>
              <a:t>QBP Clinical Recommendations</a:t>
            </a:r>
          </a:p>
        </p:txBody>
      </p:sp>
      <p:sp>
        <p:nvSpPr>
          <p:cNvPr id="4" name="Slide Number Placeholder 3"/>
          <p:cNvSpPr>
            <a:spLocks noGrp="1"/>
          </p:cNvSpPr>
          <p:nvPr>
            <p:ph type="sldNum" sz="quarter" idx="12"/>
          </p:nvPr>
        </p:nvSpPr>
        <p:spPr>
          <a:xfrm>
            <a:off x="0" y="4562736"/>
            <a:ext cx="365760" cy="365125"/>
          </a:xfrm>
        </p:spPr>
        <p:txBody>
          <a:bodyPr/>
          <a:lstStyle/>
          <a:p>
            <a:fld id="{D5BBC35B-A44B-4119-B8DA-DE9E3DFADA20}" type="slidenum">
              <a:rPr kumimoji="0" lang="en-US" smtClean="0"/>
              <a:pPr/>
              <a:t>20</a:t>
            </a:fld>
            <a:endParaRPr kumimoji="0" lang="en-US" dirty="0"/>
          </a:p>
        </p:txBody>
      </p:sp>
      <p:sp>
        <p:nvSpPr>
          <p:cNvPr id="5" name="Pentagon 4"/>
          <p:cNvSpPr/>
          <p:nvPr/>
        </p:nvSpPr>
        <p:spPr>
          <a:xfrm>
            <a:off x="593401" y="3738655"/>
            <a:ext cx="1450280" cy="648072"/>
          </a:xfrm>
          <a:prstGeom prst="homePlate">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ea typeface="+mn-ea"/>
                <a:cs typeface="+mn-cs"/>
              </a:rPr>
              <a:t>1. Pre-pregnancy Phase</a:t>
            </a:r>
          </a:p>
        </p:txBody>
      </p:sp>
      <p:grpSp>
        <p:nvGrpSpPr>
          <p:cNvPr id="6" name="Group 5"/>
          <p:cNvGrpSpPr/>
          <p:nvPr/>
        </p:nvGrpSpPr>
        <p:grpSpPr>
          <a:xfrm>
            <a:off x="1889545" y="3733800"/>
            <a:ext cx="1450280" cy="648072"/>
            <a:chOff x="1547664" y="1695953"/>
            <a:chExt cx="1450280" cy="648072"/>
          </a:xfrm>
        </p:grpSpPr>
        <p:sp>
          <p:nvSpPr>
            <p:cNvPr id="7" name="Chevron 6"/>
            <p:cNvSpPr/>
            <p:nvPr/>
          </p:nvSpPr>
          <p:spPr>
            <a:xfrm>
              <a:off x="1547664" y="1695953"/>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8" name="TextBox 7"/>
            <p:cNvSpPr txBox="1"/>
            <p:nvPr/>
          </p:nvSpPr>
          <p:spPr>
            <a:xfrm>
              <a:off x="1847350" y="1789157"/>
              <a:ext cx="98633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2. Antenatal Phase</a:t>
              </a:r>
            </a:p>
          </p:txBody>
        </p:sp>
      </p:grpSp>
      <p:grpSp>
        <p:nvGrpSpPr>
          <p:cNvPr id="9" name="Group 8"/>
          <p:cNvGrpSpPr/>
          <p:nvPr/>
        </p:nvGrpSpPr>
        <p:grpSpPr>
          <a:xfrm>
            <a:off x="3185689" y="3738655"/>
            <a:ext cx="1450280" cy="648072"/>
            <a:chOff x="2987824" y="1700808"/>
            <a:chExt cx="1450280" cy="648072"/>
          </a:xfrm>
        </p:grpSpPr>
        <p:sp>
          <p:nvSpPr>
            <p:cNvPr id="10" name="Chevron 9"/>
            <p:cNvSpPr/>
            <p:nvPr/>
          </p:nvSpPr>
          <p:spPr>
            <a:xfrm>
              <a:off x="2987824" y="1700808"/>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1" name="TextBox 10"/>
            <p:cNvSpPr txBox="1"/>
            <p:nvPr/>
          </p:nvSpPr>
          <p:spPr>
            <a:xfrm>
              <a:off x="3203848" y="1794012"/>
              <a:ext cx="986338"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3. 37 to 41 Weeks</a:t>
              </a:r>
            </a:p>
          </p:txBody>
        </p:sp>
      </p:grpSp>
      <p:grpSp>
        <p:nvGrpSpPr>
          <p:cNvPr id="12" name="Group 11"/>
          <p:cNvGrpSpPr/>
          <p:nvPr/>
        </p:nvGrpSpPr>
        <p:grpSpPr>
          <a:xfrm>
            <a:off x="4481833" y="3738655"/>
            <a:ext cx="1450280" cy="648072"/>
            <a:chOff x="4427984" y="1700808"/>
            <a:chExt cx="1450280" cy="648072"/>
          </a:xfrm>
        </p:grpSpPr>
        <p:sp>
          <p:nvSpPr>
            <p:cNvPr id="13" name="Chevron 12"/>
            <p:cNvSpPr/>
            <p:nvPr/>
          </p:nvSpPr>
          <p:spPr>
            <a:xfrm>
              <a:off x="4427984" y="1700808"/>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4" name="TextBox 13"/>
            <p:cNvSpPr txBox="1"/>
            <p:nvPr/>
          </p:nvSpPr>
          <p:spPr>
            <a:xfrm>
              <a:off x="4572000" y="1794012"/>
              <a:ext cx="129681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4. Management of Labour</a:t>
              </a:r>
            </a:p>
          </p:txBody>
        </p:sp>
      </p:grpSp>
      <p:grpSp>
        <p:nvGrpSpPr>
          <p:cNvPr id="15" name="Group 14"/>
          <p:cNvGrpSpPr/>
          <p:nvPr/>
        </p:nvGrpSpPr>
        <p:grpSpPr>
          <a:xfrm>
            <a:off x="5777977" y="3733800"/>
            <a:ext cx="1450280" cy="648072"/>
            <a:chOff x="6012829" y="2348880"/>
            <a:chExt cx="1450280" cy="648072"/>
          </a:xfrm>
        </p:grpSpPr>
        <p:sp>
          <p:nvSpPr>
            <p:cNvPr id="16" name="Chevron 15"/>
            <p:cNvSpPr/>
            <p:nvPr/>
          </p:nvSpPr>
          <p:spPr>
            <a:xfrm>
              <a:off x="6012829" y="2348880"/>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17" name="TextBox 16"/>
            <p:cNvSpPr txBox="1"/>
            <p:nvPr/>
          </p:nvSpPr>
          <p:spPr>
            <a:xfrm>
              <a:off x="6156176" y="2442084"/>
              <a:ext cx="129681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5. Post-delivery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Management</a:t>
              </a:r>
            </a:p>
          </p:txBody>
        </p:sp>
      </p:grpSp>
      <p:grpSp>
        <p:nvGrpSpPr>
          <p:cNvPr id="18" name="Group 17"/>
          <p:cNvGrpSpPr/>
          <p:nvPr/>
        </p:nvGrpSpPr>
        <p:grpSpPr>
          <a:xfrm>
            <a:off x="7074119" y="3738655"/>
            <a:ext cx="1642468" cy="648072"/>
            <a:chOff x="7586216" y="1700808"/>
            <a:chExt cx="1499645" cy="648072"/>
          </a:xfrm>
        </p:grpSpPr>
        <p:sp>
          <p:nvSpPr>
            <p:cNvPr id="19" name="Chevron 18"/>
            <p:cNvSpPr/>
            <p:nvPr/>
          </p:nvSpPr>
          <p:spPr>
            <a:xfrm>
              <a:off x="7586216" y="1700808"/>
              <a:ext cx="1450280" cy="648072"/>
            </a:xfrm>
            <a:prstGeom prst="chevron">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CA" sz="1200" b="0" i="0" u="none" strike="noStrike" kern="0" cap="none" spc="0" normalizeH="0" baseline="0" noProof="0" dirty="0">
                <a:ln>
                  <a:noFill/>
                </a:ln>
                <a:solidFill>
                  <a:prstClr val="white"/>
                </a:solidFill>
                <a:effectLst/>
                <a:uLnTx/>
                <a:uFillTx/>
                <a:latin typeface="Calibri"/>
                <a:ea typeface="+mn-ea"/>
                <a:cs typeface="+mn-cs"/>
              </a:endParaRPr>
            </a:p>
          </p:txBody>
        </p:sp>
        <p:sp>
          <p:nvSpPr>
            <p:cNvPr id="20" name="TextBox 19"/>
            <p:cNvSpPr txBox="1"/>
            <p:nvPr/>
          </p:nvSpPr>
          <p:spPr>
            <a:xfrm>
              <a:off x="7717709" y="1794012"/>
              <a:ext cx="1368152" cy="4616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200" b="0" i="0" u="none" strike="noStrike" kern="0" cap="none" spc="0" normalizeH="0" baseline="0" noProof="0" dirty="0">
                  <a:ln>
                    <a:noFill/>
                  </a:ln>
                  <a:solidFill>
                    <a:prstClr val="white"/>
                  </a:solidFill>
                  <a:effectLst/>
                  <a:uLnTx/>
                  <a:uFillTx/>
                  <a:latin typeface="Calibri"/>
                </a:rPr>
                <a:t>6. Retrospective Evaluation/Review</a:t>
              </a:r>
            </a:p>
          </p:txBody>
        </p:sp>
      </p:grpSp>
      <p:sp>
        <p:nvSpPr>
          <p:cNvPr id="21" name="TextBox 20"/>
          <p:cNvSpPr txBox="1"/>
          <p:nvPr/>
        </p:nvSpPr>
        <p:spPr>
          <a:xfrm>
            <a:off x="666497" y="4445562"/>
            <a:ext cx="8111743"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1          PHASE 2          PHASE 3         PHASE 4           PHASE 5          PHASE 6</a:t>
            </a:r>
          </a:p>
        </p:txBody>
      </p:sp>
    </p:spTree>
    <p:extLst>
      <p:ext uri="{BB962C8B-B14F-4D97-AF65-F5344CB8AC3E}">
        <p14:creationId xmlns:p14="http://schemas.microsoft.com/office/powerpoint/2010/main" val="1589883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1.1</a:t>
            </a:r>
            <a:r>
              <a:rPr lang="en-US" dirty="0"/>
              <a:t> Increase knowledge and awareness about healthy pregnancy through healthcare provider – patient conversation and engagement with other agencies</a:t>
            </a:r>
            <a:endParaRPr lang="en-US" dirty="0">
              <a:latin typeface="Calibri" pitchFamily="34" charset="0"/>
            </a:endParaRPr>
          </a:p>
        </p:txBody>
      </p:sp>
      <p:sp>
        <p:nvSpPr>
          <p:cNvPr id="3" name="Title 2"/>
          <p:cNvSpPr>
            <a:spLocks noGrp="1"/>
          </p:cNvSpPr>
          <p:nvPr>
            <p:ph type="title"/>
          </p:nvPr>
        </p:nvSpPr>
        <p:spPr/>
        <p:txBody>
          <a:bodyPr>
            <a:normAutofit/>
          </a:bodyPr>
          <a:lstStyle/>
          <a:p>
            <a:r>
              <a:rPr lang="en-US" dirty="0"/>
              <a:t>Pre-Pregnancy Recommendations</a:t>
            </a: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21</a:t>
            </a:fld>
            <a:endParaRPr kumimoji="0" lang="en-US" dirty="0"/>
          </a:p>
        </p:txBody>
      </p:sp>
      <p:pic>
        <p:nvPicPr>
          <p:cNvPr id="5" name="Picture 4"/>
          <p:cNvPicPr>
            <a:picLocks noChangeAspect="1"/>
          </p:cNvPicPr>
          <p:nvPr/>
        </p:nvPicPr>
        <p:blipFill>
          <a:blip r:embed="rId3"/>
          <a:stretch>
            <a:fillRect/>
          </a:stretch>
        </p:blipFill>
        <p:spPr>
          <a:xfrm>
            <a:off x="1143000" y="3033464"/>
            <a:ext cx="4332528" cy="727359"/>
          </a:xfrm>
          <a:prstGeom prst="rect">
            <a:avLst/>
          </a:prstGeom>
        </p:spPr>
      </p:pic>
      <p:pic>
        <p:nvPicPr>
          <p:cNvPr id="1028" name="Picture 4" descr="Image result for OMa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420" y="2972532"/>
            <a:ext cx="1905000" cy="6480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4406685" y="3845015"/>
            <a:ext cx="3525735" cy="2181326"/>
          </a:xfrm>
          <a:prstGeom prst="rect">
            <a:avLst/>
          </a:prstGeom>
        </p:spPr>
      </p:pic>
      <p:pic>
        <p:nvPicPr>
          <p:cNvPr id="9" name="Picture 8"/>
          <p:cNvPicPr>
            <a:picLocks noChangeAspect="1"/>
          </p:cNvPicPr>
          <p:nvPr/>
        </p:nvPicPr>
        <p:blipFill>
          <a:blip r:embed="rId6"/>
          <a:stretch>
            <a:fillRect/>
          </a:stretch>
        </p:blipFill>
        <p:spPr>
          <a:xfrm>
            <a:off x="1184162" y="3921685"/>
            <a:ext cx="2562217" cy="707589"/>
          </a:xfrm>
          <a:prstGeom prst="rect">
            <a:avLst/>
          </a:prstGeom>
        </p:spPr>
      </p:pic>
      <p:pic>
        <p:nvPicPr>
          <p:cNvPr id="1030" name="Picture 6" descr="Image result for SOG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43000" y="4719814"/>
            <a:ext cx="3223260" cy="9669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57200" y="274638"/>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1</a:t>
            </a:r>
          </a:p>
        </p:txBody>
      </p:sp>
    </p:spTree>
    <p:extLst>
      <p:ext uri="{BB962C8B-B14F-4D97-AF65-F5344CB8AC3E}">
        <p14:creationId xmlns:p14="http://schemas.microsoft.com/office/powerpoint/2010/main" val="702498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4671" y="1325736"/>
            <a:ext cx="8229600" cy="5181600"/>
          </a:xfrm>
        </p:spPr>
        <p:txBody>
          <a:bodyPr>
            <a:normAutofit/>
          </a:bodyPr>
          <a:lstStyle/>
          <a:p>
            <a:r>
              <a:rPr lang="en-US" b="1" dirty="0"/>
              <a:t>2.0</a:t>
            </a:r>
            <a:r>
              <a:rPr lang="en-US" dirty="0"/>
              <a:t> Inform women that appropriate weight gain and regular exercise appear to decrease risk of Caesarean section </a:t>
            </a:r>
            <a:r>
              <a:rPr lang="en-US" dirty="0" smtClean="0"/>
              <a:t>(CS)</a:t>
            </a:r>
            <a:endParaRPr lang="en-US" dirty="0"/>
          </a:p>
          <a:p>
            <a:pPr marL="109728" lvl="0" indent="0" algn="ctr">
              <a:buNone/>
            </a:pPr>
            <a:r>
              <a:rPr lang="en-US" sz="2000" dirty="0" smtClean="0"/>
              <a:t>Normal </a:t>
            </a:r>
            <a:r>
              <a:rPr lang="en-US" sz="2000" dirty="0"/>
              <a:t>weight – 11.5 - 16.0 kg  (25 - 35 </a:t>
            </a:r>
            <a:r>
              <a:rPr lang="en-US" sz="2000" dirty="0" err="1"/>
              <a:t>lbs</a:t>
            </a:r>
            <a:r>
              <a:rPr lang="en-US" sz="2000" dirty="0"/>
              <a:t>) is recommended </a:t>
            </a:r>
          </a:p>
          <a:p>
            <a:pPr marL="109728" lvl="0" indent="0" algn="ctr">
              <a:buNone/>
            </a:pPr>
            <a:r>
              <a:rPr lang="en-US" sz="2000" dirty="0"/>
              <a:t>Overweight – 7.0 - 11.5 kg (15 - 25 </a:t>
            </a:r>
            <a:r>
              <a:rPr lang="en-US" sz="2000" dirty="0" err="1"/>
              <a:t>lbs</a:t>
            </a:r>
            <a:r>
              <a:rPr lang="en-US" sz="2000" dirty="0"/>
              <a:t>) is recommended </a:t>
            </a:r>
          </a:p>
          <a:p>
            <a:pPr marL="109728" indent="0" algn="ctr">
              <a:buNone/>
            </a:pPr>
            <a:r>
              <a:rPr lang="en-US" sz="2000" dirty="0"/>
              <a:t>Class I/II Obese – 7.0 kg (15 </a:t>
            </a:r>
            <a:r>
              <a:rPr lang="en-US" sz="2000" dirty="0" err="1"/>
              <a:t>lbs</a:t>
            </a:r>
            <a:r>
              <a:rPr lang="en-US" sz="2000" dirty="0"/>
              <a:t>) is recommended</a:t>
            </a:r>
          </a:p>
          <a:p>
            <a:r>
              <a:rPr lang="en-US" b="1" dirty="0"/>
              <a:t>3.0 </a:t>
            </a:r>
            <a:r>
              <a:rPr lang="en-US" dirty="0"/>
              <a:t>Recommend routine dating ultrasound to attain the best estimate of the expected date of delivery</a:t>
            </a:r>
          </a:p>
          <a:p>
            <a:r>
              <a:rPr lang="en-US" b="1" dirty="0"/>
              <a:t>4.0 </a:t>
            </a:r>
            <a:r>
              <a:rPr lang="en-US" dirty="0"/>
              <a:t>Counsel women about practices that support vaginal birth</a:t>
            </a: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22</a:t>
            </a:fld>
            <a:endParaRPr kumimoji="0" lang="en-US" dirty="0"/>
          </a:p>
        </p:txBody>
      </p:sp>
      <p:sp>
        <p:nvSpPr>
          <p:cNvPr id="4" name="Title 3"/>
          <p:cNvSpPr>
            <a:spLocks noGrp="1"/>
          </p:cNvSpPr>
          <p:nvPr>
            <p:ph type="title"/>
          </p:nvPr>
        </p:nvSpPr>
        <p:spPr>
          <a:xfrm>
            <a:off x="457200" y="152400"/>
            <a:ext cx="8229600" cy="1143000"/>
          </a:xfrm>
        </p:spPr>
        <p:txBody>
          <a:bodyPr/>
          <a:lstStyle/>
          <a:p>
            <a:r>
              <a:rPr lang="en-US" dirty="0"/>
              <a:t>Antenatal Phase Recommendations</a:t>
            </a:r>
          </a:p>
        </p:txBody>
      </p:sp>
      <p:sp>
        <p:nvSpPr>
          <p:cNvPr id="5" name="TextBox 4"/>
          <p:cNvSpPr txBox="1"/>
          <p:nvPr/>
        </p:nvSpPr>
        <p:spPr>
          <a:xfrm>
            <a:off x="457200" y="152400"/>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2</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156546"/>
            <a:ext cx="1619250" cy="1381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8798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Discuss…</a:t>
            </a:r>
          </a:p>
          <a:p>
            <a:r>
              <a:rPr lang="en-US" dirty="0"/>
              <a:t>Healthy weight gain</a:t>
            </a:r>
          </a:p>
          <a:p>
            <a:r>
              <a:rPr lang="en-US" dirty="0"/>
              <a:t>How latent phase admission is associated with higher rates of </a:t>
            </a:r>
            <a:r>
              <a:rPr lang="en-US" dirty="0" smtClean="0"/>
              <a:t>CS</a:t>
            </a:r>
            <a:endParaRPr lang="en-US" dirty="0"/>
          </a:p>
          <a:p>
            <a:r>
              <a:rPr lang="en-US" dirty="0"/>
              <a:t>Pain management strategies in latent phase to support staying at home longer</a:t>
            </a:r>
          </a:p>
          <a:p>
            <a:r>
              <a:rPr lang="en-US" dirty="0"/>
              <a:t>Benefits of continuous labor support</a:t>
            </a:r>
          </a:p>
          <a:p>
            <a:r>
              <a:rPr lang="en-US" dirty="0"/>
              <a:t>Positioning </a:t>
            </a:r>
          </a:p>
          <a:p>
            <a:r>
              <a:rPr lang="en-US" dirty="0"/>
              <a:t>Benefits of </a:t>
            </a:r>
            <a:r>
              <a:rPr lang="en-CA" dirty="0"/>
              <a:t>intermittent auscultation (IA)</a:t>
            </a:r>
            <a:endParaRPr lang="en-US" dirty="0"/>
          </a:p>
          <a:p>
            <a:endParaRPr lang="en-US" dirty="0">
              <a:solidFill>
                <a:srgbClr val="FF0000"/>
              </a:solidFill>
            </a:endParaRPr>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23</a:t>
            </a:fld>
            <a:endParaRPr kumimoji="0" lang="en-US" dirty="0"/>
          </a:p>
        </p:txBody>
      </p:sp>
      <p:sp>
        <p:nvSpPr>
          <p:cNvPr id="4" name="Title 3"/>
          <p:cNvSpPr>
            <a:spLocks noGrp="1"/>
          </p:cNvSpPr>
          <p:nvPr>
            <p:ph type="title"/>
          </p:nvPr>
        </p:nvSpPr>
        <p:spPr/>
        <p:txBody>
          <a:bodyPr>
            <a:normAutofit fontScale="90000"/>
          </a:bodyPr>
          <a:lstStyle/>
          <a:p>
            <a:r>
              <a:rPr lang="en-US" dirty="0"/>
              <a:t>Engage women in discussion to decrease the chance of Caesarean section</a:t>
            </a:r>
          </a:p>
        </p:txBody>
      </p:sp>
    </p:spTree>
    <p:extLst>
      <p:ext uri="{BB962C8B-B14F-4D97-AF65-F5344CB8AC3E}">
        <p14:creationId xmlns:p14="http://schemas.microsoft.com/office/powerpoint/2010/main" val="158916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9380" y="1219200"/>
            <a:ext cx="6019800" cy="4005072"/>
          </a:xfrm>
        </p:spPr>
        <p:txBody>
          <a:bodyPr>
            <a:normAutofit/>
          </a:bodyPr>
          <a:lstStyle/>
          <a:p>
            <a:r>
              <a:rPr lang="en-US" b="1" dirty="0"/>
              <a:t>5.0 </a:t>
            </a:r>
            <a:r>
              <a:rPr lang="en-US" dirty="0"/>
              <a:t>Perform induction of labour </a:t>
            </a:r>
            <a:r>
              <a:rPr lang="en-US" dirty="0" smtClean="0"/>
              <a:t>(IOL) for </a:t>
            </a:r>
            <a:r>
              <a:rPr lang="en-US" dirty="0"/>
              <a:t>postdates only after 41 weeks, unless medically indicated</a:t>
            </a:r>
          </a:p>
          <a:p>
            <a:pPr lvl="1"/>
            <a:r>
              <a:rPr lang="en-US" dirty="0"/>
              <a:t>Utilize Safety Tools to ensure proper indications for </a:t>
            </a:r>
            <a:r>
              <a:rPr lang="en-US" dirty="0" smtClean="0"/>
              <a:t>IOL</a:t>
            </a:r>
            <a:endParaRPr lang="en-US" dirty="0"/>
          </a:p>
          <a:p>
            <a:pPr lvl="1"/>
            <a:r>
              <a:rPr lang="en-US" dirty="0"/>
              <a:t>Before 41 is based on mat/fetal indications</a:t>
            </a:r>
          </a:p>
          <a:p>
            <a:pPr lvl="1"/>
            <a:r>
              <a:rPr lang="en-US" dirty="0"/>
              <a:t>Post dates IOL is 41-42 weeks</a:t>
            </a:r>
          </a:p>
          <a:p>
            <a:pPr lvl="1"/>
            <a:r>
              <a:rPr lang="en-US" dirty="0"/>
              <a:t>Twice a week assessments for pregnancies beyond 41weeks</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24</a:t>
            </a:fld>
            <a:endParaRPr kumimoji="0" lang="en-US" dirty="0"/>
          </a:p>
        </p:txBody>
      </p:sp>
      <p:sp>
        <p:nvSpPr>
          <p:cNvPr id="4" name="Title 3"/>
          <p:cNvSpPr>
            <a:spLocks noGrp="1"/>
          </p:cNvSpPr>
          <p:nvPr>
            <p:ph type="title"/>
          </p:nvPr>
        </p:nvSpPr>
        <p:spPr/>
        <p:txBody>
          <a:bodyPr>
            <a:normAutofit/>
          </a:bodyPr>
          <a:lstStyle/>
          <a:p>
            <a:r>
              <a:rPr lang="en-US" dirty="0"/>
              <a:t>37 to 41 Weeks Recommendations</a:t>
            </a:r>
          </a:p>
        </p:txBody>
      </p:sp>
      <p:sp>
        <p:nvSpPr>
          <p:cNvPr id="5" name="TextBox 4"/>
          <p:cNvSpPr txBox="1"/>
          <p:nvPr/>
        </p:nvSpPr>
        <p:spPr>
          <a:xfrm>
            <a:off x="426720" y="274638"/>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3</a:t>
            </a:r>
          </a:p>
        </p:txBody>
      </p:sp>
      <p:pic>
        <p:nvPicPr>
          <p:cNvPr id="6" name="Picture 5"/>
          <p:cNvPicPr>
            <a:picLocks noChangeAspect="1"/>
          </p:cNvPicPr>
          <p:nvPr/>
        </p:nvPicPr>
        <p:blipFill>
          <a:blip r:embed="rId3"/>
          <a:stretch>
            <a:fillRect/>
          </a:stretch>
        </p:blipFill>
        <p:spPr>
          <a:xfrm>
            <a:off x="5969953" y="1992868"/>
            <a:ext cx="2886075" cy="2009775"/>
          </a:xfrm>
          <a:prstGeom prst="rect">
            <a:avLst/>
          </a:prstGeom>
        </p:spPr>
      </p:pic>
      <p:sp>
        <p:nvSpPr>
          <p:cNvPr id="8" name="Content Placeholder 1"/>
          <p:cNvSpPr txBox="1">
            <a:spLocks/>
          </p:cNvSpPr>
          <p:nvPr/>
        </p:nvSpPr>
        <p:spPr>
          <a:xfrm>
            <a:off x="1524000" y="5101662"/>
            <a:ext cx="8039100" cy="1395680"/>
          </a:xfrm>
          <a:prstGeom prst="rect">
            <a:avLst/>
          </a:prstGeom>
        </p:spPr>
        <p:txBody>
          <a:bodyPr vert="horz">
            <a:normAutofit/>
          </a:bodyPr>
          <a:lst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a:solidFill>
                  <a:schemeClr val="tx1"/>
                </a:solidFill>
                <a:latin typeface="Calibri"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a:solidFill>
                  <a:schemeClr val="tx1"/>
                </a:solidFill>
                <a:latin typeface="Calibri"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a:t>6.0 </a:t>
            </a:r>
            <a:r>
              <a:rPr lang="en-US" dirty="0"/>
              <a:t>Offer/recommend membrane sweeping/cervical massage to promote  onset of labour and avoid </a:t>
            </a:r>
            <a:r>
              <a:rPr lang="en-US" dirty="0" smtClean="0"/>
              <a:t>  likelihood </a:t>
            </a:r>
            <a:r>
              <a:rPr lang="en-US" dirty="0"/>
              <a:t>of induction</a:t>
            </a:r>
          </a:p>
        </p:txBody>
      </p:sp>
    </p:spTree>
    <p:extLst>
      <p:ext uri="{BB962C8B-B14F-4D97-AF65-F5344CB8AC3E}">
        <p14:creationId xmlns:p14="http://schemas.microsoft.com/office/powerpoint/2010/main" val="1573349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25</a:t>
            </a:fld>
            <a:endParaRPr kumimoji="0" lang="en-US" dirty="0"/>
          </a:p>
        </p:txBody>
      </p:sp>
      <p:sp>
        <p:nvSpPr>
          <p:cNvPr id="5" name="Title 3"/>
          <p:cNvSpPr txBox="1">
            <a:spLocks/>
          </p:cNvSpPr>
          <p:nvPr/>
        </p:nvSpPr>
        <p:spPr>
          <a:xfrm>
            <a:off x="457200" y="216391"/>
            <a:ext cx="8229600" cy="1143000"/>
          </a:xfrm>
          <a:prstGeom prst="rect">
            <a:avLst/>
          </a:prstGeom>
        </p:spPr>
        <p:txBody>
          <a:bodyPr vert="horz" rtlCol="0" anchor="ctr">
            <a:normAutofit/>
            <a:scene3d>
              <a:camera prst="orthographicFront"/>
              <a:lightRig rig="soft" dir="t"/>
            </a:scene3d>
            <a:sp3d prstMaterial="softEdge">
              <a:bevelT w="25400" h="25400"/>
            </a:sp3d>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Calibri" pitchFamily="34" charset="0"/>
                <a:ea typeface="+mj-ea"/>
                <a:cs typeface="Arial" pitchFamily="34" charset="0"/>
              </a:defRPr>
            </a:lvl1pPr>
            <a:extLst/>
          </a:lstStyle>
          <a:p>
            <a:r>
              <a:rPr lang="en-US" dirty="0"/>
              <a:t>37 to 41 Weeks Recommendations </a:t>
            </a:r>
            <a:r>
              <a:rPr lang="en-US" sz="1600" dirty="0" err="1"/>
              <a:t>con’t</a:t>
            </a:r>
            <a:endParaRPr lang="en-US" dirty="0"/>
          </a:p>
        </p:txBody>
      </p:sp>
      <p:sp>
        <p:nvSpPr>
          <p:cNvPr id="7" name="TextBox 6"/>
          <p:cNvSpPr txBox="1"/>
          <p:nvPr/>
        </p:nvSpPr>
        <p:spPr>
          <a:xfrm>
            <a:off x="435429" y="216391"/>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3</a:t>
            </a:r>
          </a:p>
        </p:txBody>
      </p:sp>
      <p:pic>
        <p:nvPicPr>
          <p:cNvPr id="4" name="Picture 3"/>
          <p:cNvPicPr>
            <a:picLocks noChangeAspect="1"/>
          </p:cNvPicPr>
          <p:nvPr/>
        </p:nvPicPr>
        <p:blipFill>
          <a:blip r:embed="rId3"/>
          <a:stretch>
            <a:fillRect/>
          </a:stretch>
        </p:blipFill>
        <p:spPr>
          <a:xfrm>
            <a:off x="6511558" y="1981200"/>
            <a:ext cx="2632442" cy="3200400"/>
          </a:xfrm>
          <a:prstGeom prst="rect">
            <a:avLst/>
          </a:prstGeom>
        </p:spPr>
      </p:pic>
      <p:sp>
        <p:nvSpPr>
          <p:cNvPr id="2" name="Content Placeholder 1"/>
          <p:cNvSpPr>
            <a:spLocks noGrp="1"/>
          </p:cNvSpPr>
          <p:nvPr>
            <p:ph idx="1"/>
          </p:nvPr>
        </p:nvSpPr>
        <p:spPr>
          <a:xfrm>
            <a:off x="474133" y="1350924"/>
            <a:ext cx="6248400" cy="5026008"/>
          </a:xfrm>
        </p:spPr>
        <p:txBody>
          <a:bodyPr>
            <a:normAutofit/>
          </a:bodyPr>
          <a:lstStyle/>
          <a:p>
            <a:r>
              <a:rPr lang="en-US" b="1" dirty="0"/>
              <a:t>7.0 </a:t>
            </a:r>
            <a:r>
              <a:rPr lang="en-US" dirty="0"/>
              <a:t>Offer external cephalic version </a:t>
            </a:r>
            <a:r>
              <a:rPr lang="en-US" dirty="0" smtClean="0"/>
              <a:t>(ECV) in </a:t>
            </a:r>
            <a:r>
              <a:rPr lang="en-US" dirty="0"/>
              <a:t>cases of breech presentation before term when appropriate</a:t>
            </a:r>
          </a:p>
          <a:p>
            <a:pPr lvl="1"/>
            <a:r>
              <a:rPr lang="en-US" dirty="0"/>
              <a:t>Fetal presentations should be documented at 36+0w</a:t>
            </a:r>
          </a:p>
          <a:p>
            <a:pPr lvl="1"/>
            <a:r>
              <a:rPr lang="en-US" dirty="0"/>
              <a:t>ECV for breech presentation should be offered at 37w</a:t>
            </a:r>
          </a:p>
          <a:p>
            <a:pPr lvl="1"/>
            <a:r>
              <a:rPr lang="en-US" dirty="0"/>
              <a:t>Regional analgesia may enhance ECV</a:t>
            </a:r>
          </a:p>
          <a:p>
            <a:pPr lvl="1"/>
            <a:r>
              <a:rPr lang="en-US" dirty="0"/>
              <a:t>Continue mentorship in training ECV with </a:t>
            </a:r>
            <a:r>
              <a:rPr lang="en-US" dirty="0" smtClean="0"/>
              <a:t>obstetric and midwifery providers</a:t>
            </a:r>
            <a:endParaRPr lang="en-US" dirty="0"/>
          </a:p>
          <a:p>
            <a:r>
              <a:rPr lang="en-US" b="1" dirty="0"/>
              <a:t>8.0 </a:t>
            </a:r>
            <a:r>
              <a:rPr lang="en-US" dirty="0"/>
              <a:t>Establish standard protocols for </a:t>
            </a:r>
            <a:r>
              <a:rPr lang="en-US" dirty="0" smtClean="0"/>
              <a:t>IOL</a:t>
            </a:r>
            <a:endParaRPr lang="en-US" dirty="0"/>
          </a:p>
        </p:txBody>
      </p:sp>
    </p:spTree>
    <p:extLst>
      <p:ext uri="{BB962C8B-B14F-4D97-AF65-F5344CB8AC3E}">
        <p14:creationId xmlns:p14="http://schemas.microsoft.com/office/powerpoint/2010/main" val="3974116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1" dirty="0"/>
              <a:t>9.0 </a:t>
            </a:r>
            <a:r>
              <a:rPr lang="en-US" dirty="0"/>
              <a:t>Support management of latent phase (prior to established active labour) and delay hospital admission until labour is established</a:t>
            </a:r>
          </a:p>
          <a:p>
            <a:pPr lvl="1"/>
            <a:r>
              <a:rPr lang="en-US" dirty="0"/>
              <a:t>Delay admitting until active labor and inform women of risks of admission prior to active labor</a:t>
            </a:r>
          </a:p>
          <a:p>
            <a:pPr lvl="1"/>
            <a:r>
              <a:rPr lang="en-US" dirty="0" smtClean="0"/>
              <a:t>Electronic </a:t>
            </a:r>
            <a:r>
              <a:rPr lang="en-US" dirty="0"/>
              <a:t>f</a:t>
            </a:r>
            <a:r>
              <a:rPr lang="en-US" dirty="0" smtClean="0"/>
              <a:t>etal monitoring (EFM) </a:t>
            </a:r>
            <a:r>
              <a:rPr lang="en-US" dirty="0"/>
              <a:t>should be avoided, assess with IA</a:t>
            </a:r>
          </a:p>
          <a:p>
            <a:pPr lvl="1"/>
            <a:r>
              <a:rPr lang="en-US" dirty="0"/>
              <a:t>Provide information on pain </a:t>
            </a:r>
            <a:r>
              <a:rPr lang="en-US" dirty="0" smtClean="0"/>
              <a:t>management or </a:t>
            </a:r>
            <a:r>
              <a:rPr lang="en-US" dirty="0"/>
              <a:t>alternatives</a:t>
            </a:r>
          </a:p>
          <a:p>
            <a:r>
              <a:rPr lang="en-US" b="1" dirty="0" smtClean="0"/>
              <a:t>10.0 </a:t>
            </a:r>
            <a:r>
              <a:rPr lang="en-US" dirty="0"/>
              <a:t>Provide one-to-one support during active labour</a:t>
            </a:r>
          </a:p>
          <a:p>
            <a:pPr marL="109728" indent="0">
              <a:buNone/>
            </a:pPr>
            <a:endParaRPr lang="en-US" b="1"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26</a:t>
            </a:fld>
            <a:endParaRPr kumimoji="0" lang="en-US" dirty="0"/>
          </a:p>
        </p:txBody>
      </p:sp>
      <p:sp>
        <p:nvSpPr>
          <p:cNvPr id="4" name="Title 3"/>
          <p:cNvSpPr>
            <a:spLocks noGrp="1"/>
          </p:cNvSpPr>
          <p:nvPr>
            <p:ph type="title"/>
          </p:nvPr>
        </p:nvSpPr>
        <p:spPr/>
        <p:txBody>
          <a:bodyPr>
            <a:normAutofit/>
          </a:bodyPr>
          <a:lstStyle/>
          <a:p>
            <a:r>
              <a:rPr lang="en-US" sz="3400" dirty="0"/>
              <a:t>Management of Labour Recommendations</a:t>
            </a:r>
          </a:p>
        </p:txBody>
      </p:sp>
      <p:sp>
        <p:nvSpPr>
          <p:cNvPr id="5" name="TextBox 4"/>
          <p:cNvSpPr txBox="1"/>
          <p:nvPr/>
        </p:nvSpPr>
        <p:spPr>
          <a:xfrm>
            <a:off x="457200" y="274638"/>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4</a:t>
            </a:r>
          </a:p>
        </p:txBody>
      </p:sp>
      <p:pic>
        <p:nvPicPr>
          <p:cNvPr id="2050" name="Picture 2" descr="Image result for intermittent auscultation midwife doppl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4922" b="29927"/>
          <a:stretch/>
        </p:blipFill>
        <p:spPr bwMode="auto">
          <a:xfrm>
            <a:off x="6972300" y="5224971"/>
            <a:ext cx="1676400" cy="156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8467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 y="1371600"/>
            <a:ext cx="8229600" cy="5486400"/>
          </a:xfrm>
        </p:spPr>
        <p:txBody>
          <a:bodyPr>
            <a:normAutofit/>
          </a:bodyPr>
          <a:lstStyle/>
          <a:p>
            <a:r>
              <a:rPr lang="en-US" b="1" dirty="0"/>
              <a:t>11.0 </a:t>
            </a:r>
            <a:r>
              <a:rPr lang="en-US" dirty="0"/>
              <a:t>Perform assessment of fetal wellbeing using evidenced based methods</a:t>
            </a:r>
          </a:p>
          <a:p>
            <a:pPr lvl="1"/>
            <a:r>
              <a:rPr lang="en-US" dirty="0"/>
              <a:t>IA is preferred as it has lower intervention rate than EFM</a:t>
            </a:r>
          </a:p>
          <a:p>
            <a:pPr lvl="1"/>
            <a:r>
              <a:rPr lang="en-US" dirty="0"/>
              <a:t>With an epidural in place, it is safe to use IA to monitor</a:t>
            </a:r>
          </a:p>
          <a:p>
            <a:endParaRPr lang="en-US" sz="1800" b="1" dirty="0"/>
          </a:p>
          <a:p>
            <a:r>
              <a:rPr lang="en-US" b="1" dirty="0"/>
              <a:t>12.0 </a:t>
            </a:r>
            <a:r>
              <a:rPr lang="en-US" dirty="0"/>
              <a:t>Perform assessment for fetal well-being in the presence of abnormal or atypical fetal heart rate tracing</a:t>
            </a:r>
          </a:p>
          <a:p>
            <a:pPr lvl="1"/>
            <a:r>
              <a:rPr lang="en-US" dirty="0"/>
              <a:t>Scalp stimulation can provide indirect assessment of acid-base status</a:t>
            </a:r>
          </a:p>
          <a:p>
            <a:pPr lvl="1"/>
            <a:r>
              <a:rPr lang="en-US" dirty="0"/>
              <a:t>Fetal scalp sampling at gestations &gt;34w</a:t>
            </a:r>
          </a:p>
          <a:p>
            <a:pPr lvl="1"/>
            <a:r>
              <a:rPr lang="en-US" dirty="0" err="1"/>
              <a:t>Amnioinfusion</a:t>
            </a:r>
            <a:r>
              <a:rPr lang="en-US" dirty="0"/>
              <a:t> for repetitive variable </a:t>
            </a:r>
            <a:r>
              <a:rPr lang="en-US" dirty="0" err="1"/>
              <a:t>decels</a:t>
            </a:r>
            <a:r>
              <a:rPr lang="en-US" dirty="0"/>
              <a:t> may safely reduce rate of </a:t>
            </a:r>
            <a:r>
              <a:rPr lang="en-US" dirty="0" smtClean="0"/>
              <a:t>CS</a:t>
            </a:r>
            <a:endParaRPr lang="en-US" b="1"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27</a:t>
            </a:fld>
            <a:endParaRPr kumimoji="0" lang="en-US" dirty="0"/>
          </a:p>
        </p:txBody>
      </p:sp>
      <p:sp>
        <p:nvSpPr>
          <p:cNvPr id="5" name="TextBox 4"/>
          <p:cNvSpPr txBox="1"/>
          <p:nvPr/>
        </p:nvSpPr>
        <p:spPr>
          <a:xfrm>
            <a:off x="609600" y="250071"/>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4</a:t>
            </a:r>
          </a:p>
        </p:txBody>
      </p:sp>
      <p:sp>
        <p:nvSpPr>
          <p:cNvPr id="8" name="Title 3"/>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Calibri" pitchFamily="34" charset="0"/>
                <a:ea typeface="+mj-ea"/>
                <a:cs typeface="Arial" pitchFamily="34" charset="0"/>
              </a:defRPr>
            </a:lvl1pPr>
            <a:extLst/>
          </a:lstStyle>
          <a:p>
            <a:r>
              <a:rPr lang="en-US" sz="3400" dirty="0"/>
              <a:t>Management of Labour Recommendations </a:t>
            </a:r>
            <a:r>
              <a:rPr lang="en-US" sz="1800" dirty="0" err="1"/>
              <a:t>con’t</a:t>
            </a:r>
            <a:r>
              <a:rPr lang="en-US" sz="1800" dirty="0"/>
              <a:t/>
            </a:r>
            <a:br>
              <a:rPr lang="en-US" sz="1800" dirty="0"/>
            </a:br>
            <a:endParaRPr lang="en-US" sz="1800" dirty="0"/>
          </a:p>
        </p:txBody>
      </p:sp>
    </p:spTree>
    <p:extLst>
      <p:ext uri="{BB962C8B-B14F-4D97-AF65-F5344CB8AC3E}">
        <p14:creationId xmlns:p14="http://schemas.microsoft.com/office/powerpoint/2010/main" val="18639831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09861"/>
            <a:ext cx="8229600" cy="5562600"/>
          </a:xfrm>
        </p:spPr>
        <p:txBody>
          <a:bodyPr>
            <a:normAutofit/>
          </a:bodyPr>
          <a:lstStyle/>
          <a:p>
            <a:r>
              <a:rPr lang="en-US" b="1" dirty="0"/>
              <a:t>13.0 </a:t>
            </a:r>
            <a:r>
              <a:rPr lang="en-US" dirty="0"/>
              <a:t>Management of abnormal first stage and second stage of labour</a:t>
            </a:r>
          </a:p>
          <a:p>
            <a:pPr lvl="1"/>
            <a:r>
              <a:rPr lang="en-US" dirty="0"/>
              <a:t>A prolonged latent phase should not be an indication for CS</a:t>
            </a:r>
          </a:p>
          <a:p>
            <a:pPr lvl="1"/>
            <a:r>
              <a:rPr lang="en-US" dirty="0"/>
              <a:t>Active labor at 4cm </a:t>
            </a:r>
            <a:r>
              <a:rPr lang="en-US" dirty="0" smtClean="0"/>
              <a:t>dilated; </a:t>
            </a:r>
            <a:r>
              <a:rPr lang="en-US" dirty="0"/>
              <a:t>prior to 4cm active phase should not be applied</a:t>
            </a:r>
          </a:p>
          <a:p>
            <a:pPr lvl="1"/>
            <a:r>
              <a:rPr lang="en-US" dirty="0"/>
              <a:t>Benefits of upright positioning of women in labor</a:t>
            </a:r>
          </a:p>
          <a:p>
            <a:pPr lvl="1"/>
            <a:r>
              <a:rPr lang="en-US" dirty="0"/>
              <a:t>Augmentation with oxytocin for up to 8hrs in first stage of labor</a:t>
            </a:r>
          </a:p>
          <a:p>
            <a:pPr lvl="1"/>
            <a:r>
              <a:rPr lang="en-US" dirty="0"/>
              <a:t>Waiting for up to 2hrs prior to the onset of pushing is OK</a:t>
            </a:r>
          </a:p>
          <a:p>
            <a:pPr lvl="1"/>
            <a:r>
              <a:rPr lang="en-US" dirty="0"/>
              <a:t>Push for 3hrs with an epidural; 2hrs without</a:t>
            </a:r>
          </a:p>
          <a:p>
            <a:pPr lvl="1"/>
            <a:endParaRPr lang="en-US" dirty="0"/>
          </a:p>
          <a:p>
            <a:pPr lvl="1"/>
            <a:endParaRPr lang="en-US" dirty="0"/>
          </a:p>
          <a:p>
            <a:pPr lvl="1"/>
            <a:endParaRPr lang="en-US" dirty="0"/>
          </a:p>
          <a:p>
            <a:endParaRPr lang="en-US" b="1" dirty="0"/>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28</a:t>
            </a:fld>
            <a:endParaRPr kumimoji="0" lang="en-US" dirty="0"/>
          </a:p>
        </p:txBody>
      </p:sp>
      <p:sp>
        <p:nvSpPr>
          <p:cNvPr id="5" name="TextBox 4"/>
          <p:cNvSpPr txBox="1"/>
          <p:nvPr/>
        </p:nvSpPr>
        <p:spPr>
          <a:xfrm>
            <a:off x="609600" y="242372"/>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4</a:t>
            </a:r>
          </a:p>
        </p:txBody>
      </p:sp>
      <p:sp>
        <p:nvSpPr>
          <p:cNvPr id="8" name="Title 3"/>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Calibri" pitchFamily="34" charset="0"/>
                <a:ea typeface="+mj-ea"/>
                <a:cs typeface="Arial" pitchFamily="34" charset="0"/>
              </a:defRPr>
            </a:lvl1pPr>
            <a:extLst/>
          </a:lstStyle>
          <a:p>
            <a:r>
              <a:rPr lang="en-US" sz="3400" dirty="0"/>
              <a:t>Management of Labour Recommendations </a:t>
            </a:r>
            <a:r>
              <a:rPr lang="en-US" sz="1800" dirty="0" err="1"/>
              <a:t>con’t</a:t>
            </a:r>
            <a:r>
              <a:rPr lang="en-US" sz="1800" dirty="0"/>
              <a:t/>
            </a:r>
            <a:br>
              <a:rPr lang="en-US" sz="1800" dirty="0"/>
            </a:br>
            <a:endParaRPr lang="en-US" sz="1800" dirty="0"/>
          </a:p>
        </p:txBody>
      </p:sp>
    </p:spTree>
    <p:extLst>
      <p:ext uri="{BB962C8B-B14F-4D97-AF65-F5344CB8AC3E}">
        <p14:creationId xmlns:p14="http://schemas.microsoft.com/office/powerpoint/2010/main" val="24028510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1836" y="1275660"/>
            <a:ext cx="5638800" cy="5026008"/>
          </a:xfrm>
        </p:spPr>
        <p:txBody>
          <a:bodyPr>
            <a:normAutofit/>
          </a:bodyPr>
          <a:lstStyle/>
          <a:p>
            <a:pPr marL="393192" lvl="1" indent="0">
              <a:buNone/>
            </a:pPr>
            <a:r>
              <a:rPr lang="en-US" sz="2600" b="1" dirty="0"/>
              <a:t>13.0 </a:t>
            </a:r>
            <a:r>
              <a:rPr lang="en-US" sz="2600" dirty="0"/>
              <a:t>Management of abnormal first stage and second stage of labour</a:t>
            </a:r>
          </a:p>
          <a:p>
            <a:pPr lvl="1"/>
            <a:r>
              <a:rPr lang="en-US" dirty="0"/>
              <a:t>No maximum time for second stage has been identified</a:t>
            </a:r>
          </a:p>
          <a:p>
            <a:pPr lvl="1"/>
            <a:r>
              <a:rPr lang="en-US" dirty="0" smtClean="0"/>
              <a:t>Assisted Vaginal Delivery (AVD) </a:t>
            </a:r>
            <a:r>
              <a:rPr lang="en-US" dirty="0"/>
              <a:t>not recommended at less than 2hrs after commencing pushing </a:t>
            </a:r>
          </a:p>
          <a:p>
            <a:pPr lvl="1"/>
            <a:r>
              <a:rPr lang="en-US" dirty="0"/>
              <a:t>Support training of skills related to AVD </a:t>
            </a:r>
          </a:p>
          <a:p>
            <a:pPr lvl="1"/>
            <a:r>
              <a:rPr lang="en-US" dirty="0"/>
              <a:t>In the setting of fetal malposition consider manual rotation of the fetal occiput </a:t>
            </a:r>
          </a:p>
          <a:p>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29</a:t>
            </a:fld>
            <a:endParaRPr kumimoji="0" lang="en-US" dirty="0"/>
          </a:p>
        </p:txBody>
      </p:sp>
      <p:sp>
        <p:nvSpPr>
          <p:cNvPr id="5" name="Title 3"/>
          <p:cNvSpPr txBox="1">
            <a:spLocks/>
          </p:cNvSpPr>
          <p:nvPr/>
        </p:nvSpPr>
        <p:spPr>
          <a:xfrm>
            <a:off x="609600" y="427038"/>
            <a:ext cx="8229600" cy="1143000"/>
          </a:xfrm>
          <a:prstGeom prst="rect">
            <a:avLst/>
          </a:prstGeom>
        </p:spPr>
        <p:txBody>
          <a:bodyPr vert="horz" rtlCol="0" anchor="ctr">
            <a:normAutofit fontScale="97500"/>
            <a:scene3d>
              <a:camera prst="orthographicFront"/>
              <a:lightRig rig="soft" dir="t"/>
            </a:scene3d>
            <a:sp3d prstMaterial="softEdge">
              <a:bevelT w="25400" h="25400"/>
            </a:sp3d>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Calibri" pitchFamily="34" charset="0"/>
                <a:ea typeface="+mj-ea"/>
                <a:cs typeface="Arial" pitchFamily="34" charset="0"/>
              </a:defRPr>
            </a:lvl1pPr>
            <a:extLst/>
          </a:lstStyle>
          <a:p>
            <a:r>
              <a:rPr lang="en-US" sz="3400" dirty="0"/>
              <a:t>Management of Labour Recommendations </a:t>
            </a:r>
            <a:r>
              <a:rPr lang="en-US" sz="1800" dirty="0" err="1"/>
              <a:t>con’t</a:t>
            </a:r>
            <a:r>
              <a:rPr lang="en-US" sz="1800" dirty="0"/>
              <a:t/>
            </a:r>
            <a:br>
              <a:rPr lang="en-US" sz="1800" dirty="0"/>
            </a:br>
            <a:endParaRPr lang="en-US" sz="1800" dirty="0"/>
          </a:p>
        </p:txBody>
      </p:sp>
      <p:sp>
        <p:nvSpPr>
          <p:cNvPr id="6" name="TextBox 5"/>
          <p:cNvSpPr txBox="1"/>
          <p:nvPr/>
        </p:nvSpPr>
        <p:spPr>
          <a:xfrm>
            <a:off x="609600" y="232522"/>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4</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964" y="2988564"/>
            <a:ext cx="2261152" cy="16002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867400" y="2418660"/>
            <a:ext cx="2971800" cy="2438399"/>
            <a:chOff x="4305300" y="4251499"/>
            <a:chExt cx="2971800" cy="2438399"/>
          </a:xfrm>
        </p:grpSpPr>
        <p:sp>
          <p:nvSpPr>
            <p:cNvPr id="7" name="&quot;No&quot; Symbol 6"/>
            <p:cNvSpPr/>
            <p:nvPr/>
          </p:nvSpPr>
          <p:spPr>
            <a:xfrm>
              <a:off x="4305300" y="4251499"/>
              <a:ext cx="2971800" cy="2438399"/>
            </a:xfrm>
            <a:prstGeom prst="noSmoking">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8" name="TextBox 7"/>
            <p:cNvSpPr txBox="1"/>
            <p:nvPr/>
          </p:nvSpPr>
          <p:spPr>
            <a:xfrm>
              <a:off x="4898666" y="5209088"/>
              <a:ext cx="1912620" cy="523220"/>
            </a:xfrm>
            <a:prstGeom prst="rect">
              <a:avLst/>
            </a:prstGeom>
            <a:noFill/>
          </p:spPr>
          <p:txBody>
            <a:bodyPr wrap="square" rtlCol="0">
              <a:spAutoFit/>
            </a:bodyPr>
            <a:lstStyle/>
            <a:p>
              <a:r>
                <a:rPr lang="en-US" sz="2800" b="1" dirty="0"/>
                <a:t>&gt;2 hours</a:t>
              </a:r>
            </a:p>
          </p:txBody>
        </p:sp>
      </p:grpSp>
    </p:spTree>
    <p:extLst>
      <p:ext uri="{BB962C8B-B14F-4D97-AF65-F5344CB8AC3E}">
        <p14:creationId xmlns:p14="http://schemas.microsoft.com/office/powerpoint/2010/main" val="416895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a:bodyPr>
          <a:lstStyle/>
          <a:p>
            <a:r>
              <a:rPr lang="en-CA" dirty="0"/>
              <a:t>To review the </a:t>
            </a:r>
            <a:r>
              <a:rPr lang="en-CA" b="1" i="1" dirty="0"/>
              <a:t>clinical recommendations </a:t>
            </a:r>
            <a:r>
              <a:rPr lang="en-CA" dirty="0"/>
              <a:t>of the Low Risk Birth Quality-Based Procedure (QBP)</a:t>
            </a:r>
          </a:p>
          <a:p>
            <a:pPr marL="109728" indent="0">
              <a:buNone/>
            </a:pPr>
            <a:endParaRPr lang="en-CA"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a:t>
            </a:fld>
            <a:endParaRPr kumimoji="0" lang="en-US" dirty="0"/>
          </a:p>
        </p:txBody>
      </p:sp>
      <p:sp>
        <p:nvSpPr>
          <p:cNvPr id="4" name="Title 3"/>
          <p:cNvSpPr>
            <a:spLocks noGrp="1"/>
          </p:cNvSpPr>
          <p:nvPr>
            <p:ph type="title"/>
          </p:nvPr>
        </p:nvSpPr>
        <p:spPr/>
        <p:txBody>
          <a:bodyPr/>
          <a:lstStyle/>
          <a:p>
            <a:r>
              <a:rPr lang="en-CA" dirty="0" smtClean="0"/>
              <a:t>Purpose of this Presentation</a:t>
            </a:r>
            <a:endParaRPr lang="en-CA" dirty="0"/>
          </a:p>
        </p:txBody>
      </p:sp>
      <p:pic>
        <p:nvPicPr>
          <p:cNvPr id="8" name="Picture 7"/>
          <p:cNvPicPr>
            <a:picLocks noChangeAspect="1"/>
          </p:cNvPicPr>
          <p:nvPr/>
        </p:nvPicPr>
        <p:blipFill>
          <a:blip r:embed="rId3"/>
          <a:stretch>
            <a:fillRect/>
          </a:stretch>
        </p:blipFill>
        <p:spPr>
          <a:xfrm>
            <a:off x="2895600" y="2408238"/>
            <a:ext cx="3081644" cy="4099098"/>
          </a:xfrm>
          <a:prstGeom prst="rect">
            <a:avLst/>
          </a:prstGeom>
          <a:ln>
            <a:solidFill>
              <a:schemeClr val="tx1">
                <a:lumMod val="50000"/>
                <a:lumOff val="50000"/>
              </a:schemeClr>
            </a:solidFill>
          </a:ln>
        </p:spPr>
      </p:pic>
    </p:spTree>
    <p:extLst>
      <p:ext uri="{BB962C8B-B14F-4D97-AF65-F5344CB8AC3E}">
        <p14:creationId xmlns:p14="http://schemas.microsoft.com/office/powerpoint/2010/main" val="3082359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a:t>14.0 - </a:t>
            </a:r>
            <a:r>
              <a:rPr lang="en-US" dirty="0"/>
              <a:t>Use evidence based approaches for post-delivery management to promote optimal outcomes and reduced length of hospital stay</a:t>
            </a:r>
          </a:p>
          <a:p>
            <a:pPr lvl="1"/>
            <a:r>
              <a:rPr lang="en-US" dirty="0"/>
              <a:t>Newborns skin to skin for at least one hour</a:t>
            </a:r>
          </a:p>
          <a:p>
            <a:pPr lvl="1"/>
            <a:r>
              <a:rPr lang="en-US" dirty="0"/>
              <a:t>Multimodal co-analgesics should be used to manage pain and encourage early ambulation</a:t>
            </a:r>
          </a:p>
          <a:p>
            <a:pPr lvl="1"/>
            <a:r>
              <a:rPr lang="en-US" dirty="0" smtClean="0"/>
              <a:t>Surgical site infection </a:t>
            </a:r>
            <a:r>
              <a:rPr lang="en-US" dirty="0"/>
              <a:t>prevention and </a:t>
            </a:r>
            <a:r>
              <a:rPr lang="en-CA" dirty="0"/>
              <a:t>venous </a:t>
            </a:r>
            <a:r>
              <a:rPr lang="en-CA" dirty="0" smtClean="0"/>
              <a:t>thromboembolism</a:t>
            </a:r>
            <a:r>
              <a:rPr lang="en-US" dirty="0" smtClean="0"/>
              <a:t> prophylaxis</a:t>
            </a:r>
          </a:p>
          <a:p>
            <a:pPr marL="393192" lvl="1" indent="0">
              <a:buNone/>
            </a:pPr>
            <a:endParaRPr lang="en-US" dirty="0"/>
          </a:p>
          <a:p>
            <a:r>
              <a:rPr lang="en-US" b="1" dirty="0"/>
              <a:t>15.0 - </a:t>
            </a:r>
            <a:r>
              <a:rPr lang="en-US" dirty="0"/>
              <a:t>Discuss the option of vaginal birth in the subsequent pregnancy with women who had a </a:t>
            </a:r>
            <a:r>
              <a:rPr lang="en-US" dirty="0" smtClean="0"/>
              <a:t>CS</a:t>
            </a:r>
            <a:endParaRPr lang="en-US" dirty="0"/>
          </a:p>
          <a:p>
            <a:pPr marL="393192" lvl="1" indent="0">
              <a:buNone/>
            </a:pPr>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30</a:t>
            </a:fld>
            <a:endParaRPr kumimoji="0" lang="en-US" dirty="0"/>
          </a:p>
        </p:txBody>
      </p:sp>
      <p:sp>
        <p:nvSpPr>
          <p:cNvPr id="4" name="Title 3"/>
          <p:cNvSpPr>
            <a:spLocks noGrp="1"/>
          </p:cNvSpPr>
          <p:nvPr>
            <p:ph type="title"/>
          </p:nvPr>
        </p:nvSpPr>
        <p:spPr/>
        <p:txBody>
          <a:bodyPr>
            <a:normAutofit fontScale="90000"/>
          </a:bodyPr>
          <a:lstStyle/>
          <a:p>
            <a:r>
              <a:rPr lang="en-US" dirty="0"/>
              <a:t>Post-Delivery Management Recommendations</a:t>
            </a:r>
          </a:p>
        </p:txBody>
      </p:sp>
      <p:sp>
        <p:nvSpPr>
          <p:cNvPr id="5" name="TextBox 4"/>
          <p:cNvSpPr txBox="1"/>
          <p:nvPr/>
        </p:nvSpPr>
        <p:spPr>
          <a:xfrm>
            <a:off x="426720" y="76200"/>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5</a:t>
            </a:r>
          </a:p>
        </p:txBody>
      </p:sp>
    </p:spTree>
    <p:extLst>
      <p:ext uri="{BB962C8B-B14F-4D97-AF65-F5344CB8AC3E}">
        <p14:creationId xmlns:p14="http://schemas.microsoft.com/office/powerpoint/2010/main" val="3442509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metrics"/>
          <p:cNvPicPr>
            <a:picLocks noChangeAspect="1" noChangeArrowheads="1"/>
          </p:cNvPicPr>
          <p:nvPr/>
        </p:nvPicPr>
        <p:blipFill rotWithShape="1">
          <a:blip r:embed="rId3">
            <a:extLst>
              <a:ext uri="{28A0092B-C50C-407E-A947-70E740481C1C}">
                <a14:useLocalDpi xmlns:a14="http://schemas.microsoft.com/office/drawing/2010/main" val="0"/>
              </a:ext>
            </a:extLst>
          </a:blip>
          <a:srcRect t="17500" b="7500"/>
          <a:stretch/>
        </p:blipFill>
        <p:spPr bwMode="auto">
          <a:xfrm>
            <a:off x="6324600" y="5597932"/>
            <a:ext cx="2819400" cy="1260067"/>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481328"/>
            <a:ext cx="8382000" cy="4525963"/>
          </a:xfrm>
        </p:spPr>
        <p:txBody>
          <a:bodyPr/>
          <a:lstStyle/>
          <a:p>
            <a:r>
              <a:rPr lang="en-US" b="1" dirty="0"/>
              <a:t>16.0 </a:t>
            </a:r>
            <a:r>
              <a:rPr lang="en-US" dirty="0"/>
              <a:t>Each hospital to establish an interdisciplinary committee to monitor and review performance metrics</a:t>
            </a:r>
          </a:p>
          <a:p>
            <a:pPr lvl="1"/>
            <a:r>
              <a:rPr lang="en-US" dirty="0"/>
              <a:t>Review number of post date IOL before 41w and whether it was medically indicated</a:t>
            </a:r>
          </a:p>
          <a:p>
            <a:pPr lvl="1"/>
            <a:r>
              <a:rPr lang="en-US" dirty="0"/>
              <a:t>Hospitals should review CS rate by health care provider and identify opportunities for improvement</a:t>
            </a:r>
          </a:p>
          <a:p>
            <a:pPr lvl="1"/>
            <a:r>
              <a:rPr lang="en-US" dirty="0"/>
              <a:t>CS and all QBP metrics should be shared publically to promote quality improvement</a:t>
            </a:r>
          </a:p>
          <a:p>
            <a:pPr lvl="1"/>
            <a:r>
              <a:rPr lang="en-US" dirty="0"/>
              <a:t>LHINs should monitor hospital </a:t>
            </a:r>
            <a:r>
              <a:rPr lang="en-US" dirty="0" smtClean="0"/>
              <a:t>performance. PCMCH, via the LHINs or local regional maternal-child networks </a:t>
            </a:r>
            <a:r>
              <a:rPr lang="en-CA" dirty="0" smtClean="0"/>
              <a:t>may </a:t>
            </a:r>
            <a:r>
              <a:rPr lang="en-CA" dirty="0"/>
              <a:t>act </a:t>
            </a:r>
            <a:r>
              <a:rPr lang="en-CA" dirty="0" smtClean="0"/>
              <a:t>as a </a:t>
            </a:r>
            <a:r>
              <a:rPr lang="en-CA" dirty="0"/>
              <a:t>support to </a:t>
            </a:r>
            <a:r>
              <a:rPr lang="en-CA" dirty="0" smtClean="0"/>
              <a:t>hospitals </a:t>
            </a:r>
            <a:r>
              <a:rPr lang="en-CA" dirty="0"/>
              <a:t>in enlisting mentorship </a:t>
            </a:r>
            <a:r>
              <a:rPr lang="en-CA" dirty="0" smtClean="0"/>
              <a:t>support.</a:t>
            </a:r>
            <a:endParaRPr lang="en-US"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31</a:t>
            </a:fld>
            <a:endParaRPr kumimoji="0" lang="en-US" dirty="0"/>
          </a:p>
        </p:txBody>
      </p:sp>
      <p:sp>
        <p:nvSpPr>
          <p:cNvPr id="4" name="Title 3"/>
          <p:cNvSpPr>
            <a:spLocks noGrp="1"/>
          </p:cNvSpPr>
          <p:nvPr>
            <p:ph type="title"/>
          </p:nvPr>
        </p:nvSpPr>
        <p:spPr/>
        <p:txBody>
          <a:bodyPr>
            <a:normAutofit fontScale="90000"/>
          </a:bodyPr>
          <a:lstStyle/>
          <a:p>
            <a:r>
              <a:rPr lang="en-US" dirty="0"/>
              <a:t>Retrospective Evaluation/Review Recommendations</a:t>
            </a:r>
          </a:p>
        </p:txBody>
      </p:sp>
      <p:sp>
        <p:nvSpPr>
          <p:cNvPr id="5" name="TextBox 4"/>
          <p:cNvSpPr txBox="1"/>
          <p:nvPr/>
        </p:nvSpPr>
        <p:spPr>
          <a:xfrm>
            <a:off x="426720" y="76200"/>
            <a:ext cx="2590800" cy="369332"/>
          </a:xfrm>
          <a:prstGeom prst="rect">
            <a:avLst/>
          </a:prstGeom>
          <a:noFill/>
        </p:spPr>
        <p:txBody>
          <a:bodyPr wrap="square" rtlCol="0">
            <a:spAutoFit/>
          </a:bodyPr>
          <a:lstStyle/>
          <a:p>
            <a:r>
              <a:rPr lang="en-US" dirty="0">
                <a:solidFill>
                  <a:srgbClr val="FF0000"/>
                </a:solidFill>
                <a:latin typeface="Calibri" panose="020F0502020204030204" pitchFamily="34" charset="0"/>
              </a:rPr>
              <a:t>PHASE 6</a:t>
            </a:r>
          </a:p>
        </p:txBody>
      </p:sp>
    </p:spTree>
    <p:extLst>
      <p:ext uri="{BB962C8B-B14F-4D97-AF65-F5344CB8AC3E}">
        <p14:creationId xmlns:p14="http://schemas.microsoft.com/office/powerpoint/2010/main" val="477402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32</a:t>
            </a:fld>
            <a:endParaRPr kumimoji="0" lang="en-US" dirty="0"/>
          </a:p>
        </p:txBody>
      </p:sp>
      <p:sp>
        <p:nvSpPr>
          <p:cNvPr id="5" name="Title 3"/>
          <p:cNvSpPr txBox="1">
            <a:spLocks/>
          </p:cNvSpPr>
          <p:nvPr/>
        </p:nvSpPr>
        <p:spPr>
          <a:xfrm>
            <a:off x="0" y="1752601"/>
            <a:ext cx="9144000" cy="1829761"/>
          </a:xfrm>
          <a:prstGeom prst="rect">
            <a:avLst/>
          </a:prstGeom>
          <a:solidFill>
            <a:schemeClr val="bg1">
              <a:lumMod val="85000"/>
            </a:schemeClr>
          </a:solidFill>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QBP for Low Risk  Birth Implementation</a:t>
            </a:r>
            <a:endParaRPr kumimoji="0" lang="en-CA" sz="5400" b="1" i="0" u="none" strike="noStrike" kern="1200" cap="none" spc="0" normalizeH="0" baseline="0" noProof="0" dirty="0">
              <a:ln>
                <a:noFill/>
              </a:ln>
              <a:solidFill>
                <a:srgbClr val="0070C0"/>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1271268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kumimoji="0" lang="en-US" smtClean="0"/>
              <a:pPr/>
              <a:t>33</a:t>
            </a:fld>
            <a:endParaRPr kumimoji="0" lang="en-US" dirty="0"/>
          </a:p>
        </p:txBody>
      </p:sp>
      <p:sp>
        <p:nvSpPr>
          <p:cNvPr id="3" name="Content Placeholder 1"/>
          <p:cNvSpPr txBox="1">
            <a:spLocks/>
          </p:cNvSpPr>
          <p:nvPr/>
        </p:nvSpPr>
        <p:spPr>
          <a:xfrm>
            <a:off x="457200" y="1143000"/>
            <a:ext cx="8229600" cy="5364336"/>
          </a:xfrm>
          <a:prstGeom prst="rect">
            <a:avLst/>
          </a:prstGeom>
        </p:spPr>
        <p:txBody>
          <a:bodyPr/>
          <a:lst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dirty="0" smtClean="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dirty="0" smtClean="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dirty="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a:t>Identify a site champion to integrate recommendations in hospital policies and procedures</a:t>
            </a:r>
          </a:p>
          <a:p>
            <a:r>
              <a:rPr lang="en-CA"/>
              <a:t>Convene </a:t>
            </a:r>
            <a:r>
              <a:rPr lang="en-CA" smtClean="0"/>
              <a:t>an </a:t>
            </a:r>
            <a:r>
              <a:rPr lang="en-CA" dirty="0"/>
              <a:t>implementation team that may include: administrative leads, physicians, midwives, clinical practice leads, nursing, decision support, executive sponsor, communications strategist and patient representative</a:t>
            </a:r>
          </a:p>
          <a:p>
            <a:r>
              <a:rPr lang="en-CA" dirty="0"/>
              <a:t>Conduct current state/gap analysis</a:t>
            </a:r>
          </a:p>
          <a:p>
            <a:r>
              <a:rPr lang="en-CA" dirty="0"/>
              <a:t>Review quality indicators</a:t>
            </a:r>
            <a:endParaRPr lang="en-US" dirty="0"/>
          </a:p>
          <a:p>
            <a:pPr marL="109728" indent="0">
              <a:buNone/>
            </a:pPr>
            <a:endParaRPr lang="en-US" dirty="0"/>
          </a:p>
          <a:p>
            <a:pPr marL="109728" indent="0">
              <a:buNone/>
            </a:pPr>
            <a:endParaRPr lang="en-US" dirty="0"/>
          </a:p>
          <a:p>
            <a:pPr marL="109728" indent="0" algn="ctr">
              <a:buNone/>
            </a:pPr>
            <a:r>
              <a:rPr lang="en-US" sz="1600" dirty="0"/>
              <a:t/>
            </a:r>
            <a:br>
              <a:rPr lang="en-US" sz="1600" dirty="0"/>
            </a:br>
            <a:endParaRPr lang="en-US" dirty="0"/>
          </a:p>
          <a:p>
            <a:endParaRPr lang="en-US" dirty="0"/>
          </a:p>
        </p:txBody>
      </p:sp>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lang="en-US" dirty="0"/>
              <a:t>Implementation</a:t>
            </a:r>
          </a:p>
        </p:txBody>
      </p:sp>
      <p:pic>
        <p:nvPicPr>
          <p:cNvPr id="5124" name="Picture 4" descr="Image result for te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2807" y="4953000"/>
            <a:ext cx="2816225" cy="1408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106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kumimoji="0" lang="en-US" smtClean="0"/>
              <a:pPr/>
              <a:t>34</a:t>
            </a:fld>
            <a:endParaRPr kumimoji="0" lang="en-US" dirty="0"/>
          </a:p>
        </p:txBody>
      </p:sp>
      <p:graphicFrame>
        <p:nvGraphicFramePr>
          <p:cNvPr id="4" name="Diagram 3"/>
          <p:cNvGraphicFramePr/>
          <p:nvPr>
            <p:extLst>
              <p:ext uri="{D42A27DB-BD31-4B8C-83A1-F6EECF244321}">
                <p14:modId xmlns:p14="http://schemas.microsoft.com/office/powerpoint/2010/main" val="3044670301"/>
              </p:ext>
            </p:extLst>
          </p:nvPr>
        </p:nvGraphicFramePr>
        <p:xfrm>
          <a:off x="1409700" y="1600200"/>
          <a:ext cx="6324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lang="en-US" dirty="0"/>
              <a:t>Implementation Teams Role</a:t>
            </a:r>
          </a:p>
        </p:txBody>
      </p:sp>
    </p:spTree>
    <p:extLst>
      <p:ext uri="{BB962C8B-B14F-4D97-AF65-F5344CB8AC3E}">
        <p14:creationId xmlns:p14="http://schemas.microsoft.com/office/powerpoint/2010/main" val="1304013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kumimoji="0" lang="en-US" smtClean="0"/>
              <a:pPr/>
              <a:t>35</a:t>
            </a:fld>
            <a:endParaRPr kumimoji="0" lang="en-US" dirty="0"/>
          </a:p>
        </p:txBody>
      </p:sp>
      <p:sp>
        <p:nvSpPr>
          <p:cNvPr id="3" name="Content Placeholder 1"/>
          <p:cNvSpPr txBox="1">
            <a:spLocks/>
          </p:cNvSpPr>
          <p:nvPr/>
        </p:nvSpPr>
        <p:spPr>
          <a:xfrm>
            <a:off x="457200" y="1143000"/>
            <a:ext cx="8229600" cy="5364336"/>
          </a:xfrm>
          <a:prstGeom prst="rect">
            <a:avLst/>
          </a:prstGeom>
        </p:spPr>
        <p:txBody>
          <a:bodyPr/>
          <a:lst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dirty="0" smtClean="0">
                <a:solidFill>
                  <a:schemeClr val="tx1"/>
                </a:solidFill>
                <a:latin typeface="Arial"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dirty="0" smtClean="0">
                <a:solidFill>
                  <a:schemeClr val="tx1"/>
                </a:solidFill>
                <a:latin typeface="Arial"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dirty="0" smtClean="0">
                <a:solidFill>
                  <a:schemeClr val="tx1"/>
                </a:solidFill>
                <a:latin typeface="Arial"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dirty="0">
                <a:solidFill>
                  <a:schemeClr val="tx1"/>
                </a:solidFill>
                <a:latin typeface="Arial"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CA" dirty="0" smtClean="0"/>
              <a:t>The Better </a:t>
            </a:r>
            <a:r>
              <a:rPr lang="en-CA" dirty="0"/>
              <a:t>Outcomes Registry &amp; Network (BORN) Ontario is developing a </a:t>
            </a:r>
            <a:r>
              <a:rPr lang="en-CA" dirty="0" smtClean="0"/>
              <a:t>data report </a:t>
            </a:r>
            <a:r>
              <a:rPr lang="en-CA" dirty="0"/>
              <a:t>to support the implementation of clinical best practices with respect to low risk birth. </a:t>
            </a:r>
            <a:endParaRPr lang="en-CA" dirty="0" smtClean="0"/>
          </a:p>
          <a:p>
            <a:r>
              <a:rPr lang="en-CA" dirty="0" smtClean="0"/>
              <a:t>This </a:t>
            </a:r>
            <a:r>
              <a:rPr lang="en-CA" dirty="0"/>
              <a:t>report will be an important resource to monitor implementation and progress across the province. </a:t>
            </a:r>
            <a:endParaRPr lang="en-CA" dirty="0" smtClean="0"/>
          </a:p>
          <a:p>
            <a:r>
              <a:rPr lang="en-CA" dirty="0" smtClean="0"/>
              <a:t>Report </a:t>
            </a:r>
            <a:r>
              <a:rPr lang="en-CA" dirty="0"/>
              <a:t>development has been initiated and work will be ongoing in FY2018-19.</a:t>
            </a:r>
          </a:p>
          <a:p>
            <a:endParaRPr lang="en-US" dirty="0"/>
          </a:p>
        </p:txBody>
      </p:sp>
      <p:sp>
        <p:nvSpPr>
          <p:cNvPr id="4" name="Title 3"/>
          <p:cNvSpPr txBox="1">
            <a:spLocks/>
          </p:cNvSpPr>
          <p:nvPr/>
        </p:nvSpPr>
        <p:spPr>
          <a:xfrm>
            <a:off x="457200" y="274638"/>
            <a:ext cx="8229600" cy="1143000"/>
          </a:xfrm>
          <a:prstGeom prst="rect">
            <a:avLst/>
          </a:prstGeom>
        </p:spPr>
        <p:txBody>
          <a:bodyPr>
            <a:normAutofit fontScale="97500"/>
          </a:bodyPr>
          <a:lstStyle>
            <a:lvl1pPr algn="l" rtl="0" eaLnBrk="1" latinLnBrk="0" hangingPunct="1">
              <a:spcBef>
                <a:spcPct val="0"/>
              </a:spcBef>
              <a:buNone/>
              <a:defRPr kumimoji="0" sz="4000" b="1" kern="1200" baseline="0">
                <a:solidFill>
                  <a:srgbClr val="0070C0"/>
                </a:solidFill>
                <a:effectLst>
                  <a:outerShdw blurRad="31750" dist="25400" dir="5400000" algn="tl" rotWithShape="0">
                    <a:srgbClr val="000000">
                      <a:alpha val="25000"/>
                    </a:srgbClr>
                  </a:outerShdw>
                </a:effectLst>
                <a:latin typeface="Arial" pitchFamily="34" charset="0"/>
                <a:ea typeface="+mj-ea"/>
                <a:cs typeface="Arial" pitchFamily="34" charset="0"/>
              </a:defRPr>
            </a:lvl1pPr>
            <a:extLst/>
          </a:lstStyle>
          <a:p>
            <a:r>
              <a:rPr lang="en-US" dirty="0"/>
              <a:t>Quality Indicators</a:t>
            </a:r>
          </a:p>
        </p:txBody>
      </p:sp>
      <p:pic>
        <p:nvPicPr>
          <p:cNvPr id="5" name="Picture 4"/>
          <p:cNvPicPr>
            <a:picLocks noChangeAspect="1"/>
          </p:cNvPicPr>
          <p:nvPr/>
        </p:nvPicPr>
        <p:blipFill>
          <a:blip r:embed="rId3"/>
          <a:stretch>
            <a:fillRect/>
          </a:stretch>
        </p:blipFill>
        <p:spPr>
          <a:xfrm>
            <a:off x="1966912" y="4800600"/>
            <a:ext cx="5210175" cy="1162050"/>
          </a:xfrm>
          <a:prstGeom prst="rect">
            <a:avLst/>
          </a:prstGeom>
        </p:spPr>
      </p:pic>
    </p:spTree>
    <p:extLst>
      <p:ext uri="{BB962C8B-B14F-4D97-AF65-F5344CB8AC3E}">
        <p14:creationId xmlns:p14="http://schemas.microsoft.com/office/powerpoint/2010/main" val="3163220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BBC35B-A44B-4119-B8DA-DE9E3DFADA20}" type="slidenum">
              <a:rPr kumimoji="0" lang="en-US" smtClean="0"/>
              <a:pPr/>
              <a:t>36</a:t>
            </a:fld>
            <a:endParaRPr kumimoji="0" lang="en-US" dirty="0"/>
          </a:p>
        </p:txBody>
      </p:sp>
      <p:sp>
        <p:nvSpPr>
          <p:cNvPr id="4" name="Text Box 2"/>
          <p:cNvSpPr txBox="1">
            <a:spLocks noChangeArrowheads="1"/>
          </p:cNvSpPr>
          <p:nvPr/>
        </p:nvSpPr>
        <p:spPr bwMode="auto">
          <a:xfrm>
            <a:off x="1422755" y="3962400"/>
            <a:ext cx="6451601" cy="2154436"/>
          </a:xfrm>
          <a:prstGeom prst="rect">
            <a:avLst/>
          </a:prstGeom>
          <a:solidFill>
            <a:schemeClr val="accent1">
              <a:lumMod val="50000"/>
            </a:schemeClr>
          </a:solidFill>
          <a:ln>
            <a:noFill/>
          </a:ln>
        </p:spPr>
        <p:txBody>
          <a:bodyPr vert="horz" wrap="square" lIns="91440" tIns="45720" rIns="91440" bIns="45720" numCol="1" anchor="t" anchorCtr="0" compatLnSpc="1">
            <a:prstTxWarp prst="textNoShape">
              <a:avLst/>
            </a:prstTxWarp>
            <a:spAutoFit/>
          </a:bodyPr>
          <a:lstStyle/>
          <a:p>
            <a:pPr marL="0" marR="1131888" lvl="0" indent="0" algn="l" defTabSz="914400" rtl="0" eaLnBrk="0" fontAlgn="base" latinLnBrk="0" hangingPunct="0">
              <a:lnSpc>
                <a:spcPct val="100000"/>
              </a:lnSpc>
              <a:spcBef>
                <a:spcPct val="0"/>
              </a:spcBef>
              <a:spcAft>
                <a:spcPct val="0"/>
              </a:spcAft>
              <a:buClrTx/>
              <a:buSzTx/>
              <a:buFontTx/>
              <a:buNone/>
              <a:tabLst/>
            </a:pPr>
            <a:r>
              <a:rPr kumimoji="0" lang="en-CA" altLang="en-US" sz="1400" b="1" i="0" u="none" strike="noStrike" cap="none" normalizeH="0" baseline="0" dirty="0" smtClean="0">
                <a:ln>
                  <a:noFill/>
                </a:ln>
                <a:solidFill>
                  <a:srgbClr val="FFFFFF"/>
                </a:solidFill>
                <a:effectLst/>
                <a:latin typeface="Calibri" panose="020F0502020204030204" pitchFamily="34" charset="0"/>
              </a:rPr>
              <a:t>© </a:t>
            </a:r>
            <a:r>
              <a:rPr kumimoji="0" lang="en-CA" altLang="en-US" sz="1200" b="1" i="0" u="none" strike="noStrike" cap="none" normalizeH="0" baseline="0" dirty="0" smtClean="0">
                <a:ln>
                  <a:noFill/>
                </a:ln>
                <a:solidFill>
                  <a:srgbClr val="FFFFFF"/>
                </a:solidFill>
                <a:effectLst/>
                <a:latin typeface="Calibri" panose="020F0502020204030204" pitchFamily="34" charset="0"/>
              </a:rPr>
              <a:t>2018 Provincial Council </a:t>
            </a:r>
            <a:r>
              <a:rPr kumimoji="0" lang="en-CA" altLang="en-US" sz="1200" b="1" i="1" u="none" strike="noStrike" cap="none" normalizeH="0" baseline="0" dirty="0" smtClean="0">
                <a:ln>
                  <a:noFill/>
                </a:ln>
                <a:solidFill>
                  <a:srgbClr val="FFFFFF"/>
                </a:solidFill>
                <a:effectLst/>
                <a:latin typeface="Calibri" panose="020F0502020204030204" pitchFamily="34" charset="0"/>
              </a:rPr>
              <a:t>for</a:t>
            </a:r>
            <a:r>
              <a:rPr kumimoji="0" lang="en-CA" altLang="en-US" sz="1200" b="1" i="0" u="none" strike="noStrike" cap="none" normalizeH="0" baseline="0" dirty="0" smtClean="0">
                <a:ln>
                  <a:noFill/>
                </a:ln>
                <a:solidFill>
                  <a:srgbClr val="FFFFFF"/>
                </a:solidFill>
                <a:effectLst/>
                <a:latin typeface="Calibri" panose="020F0502020204030204" pitchFamily="34" charset="0"/>
              </a:rPr>
              <a:t> Maternal </a:t>
            </a:r>
            <a:r>
              <a:rPr kumimoji="0" lang="en-CA" altLang="en-US" sz="1200" b="1" i="1" u="none" strike="noStrike" cap="none" normalizeH="0" baseline="0" dirty="0" smtClean="0">
                <a:ln>
                  <a:noFill/>
                </a:ln>
                <a:solidFill>
                  <a:srgbClr val="FFFFFF"/>
                </a:solidFill>
                <a:effectLst/>
                <a:latin typeface="Calibri" panose="020F0502020204030204" pitchFamily="34" charset="0"/>
              </a:rPr>
              <a:t>and</a:t>
            </a:r>
            <a:r>
              <a:rPr kumimoji="0" lang="en-CA" altLang="en-US" sz="1200" b="1" i="0" u="none" strike="noStrike" cap="none" normalizeH="0" baseline="0" dirty="0" smtClean="0">
                <a:ln>
                  <a:noFill/>
                </a:ln>
                <a:solidFill>
                  <a:srgbClr val="FFFFFF"/>
                </a:solidFill>
                <a:effectLst/>
                <a:latin typeface="Calibri" panose="020F0502020204030204" pitchFamily="34" charset="0"/>
              </a:rPr>
              <a:t> Child Health</a:t>
            </a:r>
            <a:r>
              <a:rPr kumimoji="0" lang="en-CA" altLang="en-US" sz="1400" b="1" i="0" u="none" strike="noStrike" cap="none" normalizeH="0" baseline="0" dirty="0" smtClean="0">
                <a:ln>
                  <a:noFill/>
                </a:ln>
                <a:solidFill>
                  <a:srgbClr val="FFFFFF"/>
                </a:solidFill>
                <a:effectLst/>
                <a:latin typeface="Calibri" panose="020F0502020204030204" pitchFamily="34" charset="0"/>
              </a:rPr>
              <a:t> </a:t>
            </a:r>
          </a:p>
          <a:p>
            <a:pPr marL="0" marR="1131888"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smtClean="0">
                <a:ln>
                  <a:noFill/>
                </a:ln>
                <a:solidFill>
                  <a:srgbClr val="FFFFFF"/>
                </a:solidFill>
                <a:effectLst/>
                <a:latin typeface="Calibri" panose="020F0502020204030204" pitchFamily="34" charset="0"/>
              </a:rPr>
              <a:t>Materials contained within this publication are copyright by the Provincial Council for Maternal and Child Health. Publications are intended for dissemination within and use by clinical networks. Reproduction or use of these materials for any other purpose requires the express written consent of the Provincial Council for Maternal and Child Health. Anyone seeking consent to reproduce materials in whole or in part, must seek permission of the Provincial Council for Maternal and Child Health by </a:t>
            </a:r>
            <a:br>
              <a:rPr kumimoji="0" lang="en-CA" altLang="en-US" sz="1000" b="0" i="0" u="none" strike="noStrike" cap="none" normalizeH="0" baseline="0" dirty="0" smtClean="0">
                <a:ln>
                  <a:noFill/>
                </a:ln>
                <a:solidFill>
                  <a:srgbClr val="FFFFFF"/>
                </a:solidFill>
                <a:effectLst/>
                <a:latin typeface="Calibri" panose="020F0502020204030204" pitchFamily="34" charset="0"/>
              </a:rPr>
            </a:br>
            <a:r>
              <a:rPr kumimoji="0" lang="en-CA" altLang="en-US" sz="1000" b="0" i="0" u="none" strike="noStrike" cap="none" normalizeH="0" baseline="0" dirty="0" smtClean="0">
                <a:ln>
                  <a:noFill/>
                </a:ln>
                <a:solidFill>
                  <a:srgbClr val="FFFFFF"/>
                </a:solidFill>
                <a:effectLst/>
                <a:latin typeface="Calibri" panose="020F0502020204030204" pitchFamily="34" charset="0"/>
              </a:rPr>
              <a:t>contacting info@pcmch.on.ca.</a:t>
            </a:r>
          </a:p>
          <a:p>
            <a:pPr marL="0" marR="1131888" lvl="0" indent="0" algn="l" defTabSz="914400" rtl="0" eaLnBrk="0" fontAlgn="base" latinLnBrk="0" hangingPunct="0">
              <a:lnSpc>
                <a:spcPct val="100000"/>
              </a:lnSpc>
              <a:spcBef>
                <a:spcPct val="0"/>
              </a:spcBef>
              <a:spcAft>
                <a:spcPct val="0"/>
              </a:spcAft>
              <a:buClrTx/>
              <a:buSzTx/>
              <a:buFontTx/>
              <a:buNone/>
              <a:tabLst/>
            </a:pPr>
            <a:r>
              <a:rPr kumimoji="0" lang="en-CA" altLang="en-US" sz="1000" b="1" i="0" u="none" strike="noStrike" cap="none" normalizeH="0" baseline="0" dirty="0" smtClean="0">
                <a:ln>
                  <a:noFill/>
                </a:ln>
                <a:solidFill>
                  <a:srgbClr val="FFFFFF"/>
                </a:solidFill>
                <a:effectLst/>
                <a:latin typeface="Calibri" panose="020F0502020204030204" pitchFamily="34" charset="0"/>
              </a:rPr>
              <a:t/>
            </a:r>
            <a:br>
              <a:rPr kumimoji="0" lang="en-CA" altLang="en-US" sz="1000" b="1" i="0" u="none" strike="noStrike" cap="none" normalizeH="0" baseline="0" dirty="0" smtClean="0">
                <a:ln>
                  <a:noFill/>
                </a:ln>
                <a:solidFill>
                  <a:srgbClr val="FFFFFF"/>
                </a:solidFill>
                <a:effectLst/>
                <a:latin typeface="Calibri" panose="020F0502020204030204" pitchFamily="34" charset="0"/>
              </a:rPr>
            </a:br>
            <a:r>
              <a:rPr kumimoji="0" lang="en-CA" altLang="en-US" sz="1000" b="1" i="0" u="none" strike="noStrike" cap="none" normalizeH="0" baseline="0" dirty="0" smtClean="0">
                <a:ln>
                  <a:noFill/>
                </a:ln>
                <a:solidFill>
                  <a:srgbClr val="FFFFFF"/>
                </a:solidFill>
                <a:effectLst/>
                <a:latin typeface="Calibri" panose="020F0502020204030204" pitchFamily="34" charset="0"/>
              </a:rPr>
              <a:t>Provincial Council </a:t>
            </a:r>
            <a:r>
              <a:rPr kumimoji="0" lang="en-CA" altLang="en-US" sz="1000" b="1" i="1" u="none" strike="noStrike" cap="none" normalizeH="0" baseline="0" dirty="0" smtClean="0">
                <a:ln>
                  <a:noFill/>
                </a:ln>
                <a:solidFill>
                  <a:srgbClr val="FFFFFF"/>
                </a:solidFill>
                <a:effectLst/>
                <a:latin typeface="Calibri" panose="020F0502020204030204" pitchFamily="34" charset="0"/>
              </a:rPr>
              <a:t>for </a:t>
            </a:r>
            <a:r>
              <a:rPr kumimoji="0" lang="en-CA" altLang="en-US" sz="1000" b="1" i="0" u="none" strike="noStrike" cap="none" normalizeH="0" baseline="0" dirty="0" smtClean="0">
                <a:ln>
                  <a:noFill/>
                </a:ln>
                <a:solidFill>
                  <a:srgbClr val="FFFFFF"/>
                </a:solidFill>
                <a:effectLst/>
                <a:latin typeface="Calibri" panose="020F0502020204030204" pitchFamily="34" charset="0"/>
              </a:rPr>
              <a:t>Maternal </a:t>
            </a:r>
            <a:r>
              <a:rPr kumimoji="0" lang="en-CA" altLang="en-US" sz="1000" b="1" i="1" u="none" strike="noStrike" cap="none" normalizeH="0" baseline="0" dirty="0" smtClean="0">
                <a:ln>
                  <a:noFill/>
                </a:ln>
                <a:solidFill>
                  <a:srgbClr val="FFFFFF"/>
                </a:solidFill>
                <a:effectLst/>
                <a:latin typeface="Calibri" panose="020F0502020204030204" pitchFamily="34" charset="0"/>
              </a:rPr>
              <a:t>and </a:t>
            </a:r>
            <a:r>
              <a:rPr kumimoji="0" lang="en-CA" altLang="en-US" sz="1000" b="1" i="0" u="none" strike="noStrike" cap="none" normalizeH="0" baseline="0" dirty="0" smtClean="0">
                <a:ln>
                  <a:noFill/>
                </a:ln>
                <a:solidFill>
                  <a:srgbClr val="FFFFFF"/>
                </a:solidFill>
                <a:effectLst/>
                <a:latin typeface="Calibri" panose="020F0502020204030204" pitchFamily="34" charset="0"/>
              </a:rPr>
              <a:t>Child Health</a:t>
            </a:r>
            <a:br>
              <a:rPr kumimoji="0" lang="en-CA" altLang="en-US" sz="1000" b="1" i="0" u="none" strike="noStrike" cap="none" normalizeH="0" baseline="0" dirty="0" smtClean="0">
                <a:ln>
                  <a:noFill/>
                </a:ln>
                <a:solidFill>
                  <a:srgbClr val="FFFFFF"/>
                </a:solidFill>
                <a:effectLst/>
                <a:latin typeface="Calibri" panose="020F0502020204030204" pitchFamily="34" charset="0"/>
              </a:rPr>
            </a:br>
            <a:r>
              <a:rPr kumimoji="0" lang="en-CA" altLang="en-US" sz="1000" b="0" i="0" u="none" strike="noStrike" cap="none" normalizeH="0" baseline="0" dirty="0" smtClean="0">
                <a:ln>
                  <a:noFill/>
                </a:ln>
                <a:solidFill>
                  <a:srgbClr val="FFFFFF"/>
                </a:solidFill>
                <a:effectLst/>
                <a:latin typeface="Calibri" panose="020F0502020204030204" pitchFamily="34" charset="0"/>
              </a:rPr>
              <a:t>555 University Avenue</a:t>
            </a:r>
            <a:r>
              <a:rPr kumimoji="0" lang="en-CA" altLang="en-US" sz="1000" b="1" i="0" u="none" strike="noStrike" cap="none" normalizeH="0" baseline="0" dirty="0" smtClean="0">
                <a:ln>
                  <a:noFill/>
                </a:ln>
                <a:solidFill>
                  <a:srgbClr val="FFFFFF"/>
                </a:solidFill>
                <a:effectLst/>
                <a:latin typeface="Calibri" panose="020F0502020204030204" pitchFamily="34" charset="0"/>
              </a:rPr>
              <a:t/>
            </a:r>
            <a:br>
              <a:rPr kumimoji="0" lang="en-CA" altLang="en-US" sz="1000" b="1" i="0" u="none" strike="noStrike" cap="none" normalizeH="0" baseline="0" dirty="0" smtClean="0">
                <a:ln>
                  <a:noFill/>
                </a:ln>
                <a:solidFill>
                  <a:srgbClr val="FFFFFF"/>
                </a:solidFill>
                <a:effectLst/>
                <a:latin typeface="Calibri" panose="020F0502020204030204" pitchFamily="34" charset="0"/>
              </a:rPr>
            </a:br>
            <a:r>
              <a:rPr kumimoji="0" lang="en-CA" altLang="en-US" sz="1000" b="0" i="0" u="none" strike="noStrike" cap="none" normalizeH="0" baseline="0" dirty="0" smtClean="0">
                <a:ln>
                  <a:noFill/>
                </a:ln>
                <a:solidFill>
                  <a:srgbClr val="FFFFFF"/>
                </a:solidFill>
                <a:effectLst/>
                <a:latin typeface="Calibri" panose="020F0502020204030204" pitchFamily="34" charset="0"/>
              </a:rPr>
              <a:t>Toronto, ON, M5G 1X8</a:t>
            </a:r>
            <a:endParaRPr kumimoji="0" lang="en-CA" altLang="en-US" sz="1000" b="1" i="0" u="none" strike="noStrike" cap="none" normalizeH="0" baseline="0" dirty="0" smtClean="0">
              <a:ln>
                <a:noFill/>
              </a:ln>
              <a:solidFill>
                <a:srgbClr val="FFFFFF"/>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00" b="0" i="0" u="none" strike="noStrike" cap="none" normalizeH="0" baseline="0" dirty="0" smtClean="0">
                <a:ln>
                  <a:noFill/>
                </a:ln>
                <a:solidFill>
                  <a:srgbClr val="FFFFFF"/>
                </a:solidFill>
                <a:effectLst/>
                <a:latin typeface="Calibri" panose="020F0502020204030204" pitchFamily="34" charset="0"/>
              </a:rPr>
              <a:t>info@pcmch.on.ca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533398" y="762000"/>
            <a:ext cx="8230313" cy="3755461"/>
          </a:xfrm>
          <a:prstGeom prst="rect">
            <a:avLst/>
          </a:prstGeom>
        </p:spPr>
      </p:pic>
    </p:spTree>
    <p:extLst>
      <p:ext uri="{BB962C8B-B14F-4D97-AF65-F5344CB8AC3E}">
        <p14:creationId xmlns:p14="http://schemas.microsoft.com/office/powerpoint/2010/main" val="1219438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oney sign and patient"/>
          <p:cNvPicPr>
            <a:picLocks noChangeAspect="1" noChangeArrowheads="1"/>
          </p:cNvPicPr>
          <p:nvPr/>
        </p:nvPicPr>
        <p:blipFill rotWithShape="1">
          <a:blip r:embed="rId3">
            <a:duotone>
              <a:schemeClr val="accent4">
                <a:shade val="45000"/>
                <a:satMod val="135000"/>
              </a:schemeClr>
              <a:prstClr val="white"/>
            </a:duotone>
            <a:extLst>
              <a:ext uri="{28A0092B-C50C-407E-A947-70E740481C1C}">
                <a14:useLocalDpi xmlns:a14="http://schemas.microsoft.com/office/drawing/2010/main" val="0"/>
              </a:ext>
            </a:extLst>
          </a:blip>
          <a:srcRect r="6195"/>
          <a:stretch/>
        </p:blipFill>
        <p:spPr bwMode="auto">
          <a:xfrm>
            <a:off x="6073140" y="3429000"/>
            <a:ext cx="2744388"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457200" y="1066800"/>
            <a:ext cx="8077200" cy="5105400"/>
          </a:xfrm>
        </p:spPr>
        <p:txBody>
          <a:bodyPr>
            <a:normAutofit/>
          </a:bodyPr>
          <a:lstStyle/>
          <a:p>
            <a:r>
              <a:rPr lang="en-CA" dirty="0"/>
              <a:t>QBPs are an integral part of Ontario’s Health System Funding Reform (HSFR</a:t>
            </a:r>
            <a:r>
              <a:rPr lang="en-CA" dirty="0" smtClean="0"/>
              <a:t>), a </a:t>
            </a:r>
            <a:r>
              <a:rPr lang="en-CA" dirty="0"/>
              <a:t>key component of </a:t>
            </a:r>
            <a:r>
              <a:rPr lang="en-CA" dirty="0" smtClean="0"/>
              <a:t>Patient-Based </a:t>
            </a:r>
            <a:r>
              <a:rPr lang="en-CA" dirty="0"/>
              <a:t>Funding and plays a key role in advancing the government of Ontario’s quality agenda and it’s </a:t>
            </a:r>
            <a:r>
              <a:rPr lang="en-CA" i="1" dirty="0"/>
              <a:t>Action Plan for Health Care</a:t>
            </a:r>
            <a:r>
              <a:rPr lang="en-CA" dirty="0"/>
              <a:t>. </a:t>
            </a:r>
          </a:p>
          <a:p>
            <a:endParaRPr lang="en-CA" dirty="0"/>
          </a:p>
          <a:p>
            <a:pPr marL="109728" indent="0">
              <a:buNone/>
            </a:pPr>
            <a:endParaRPr lang="en-CA"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4</a:t>
            </a:fld>
            <a:endParaRPr kumimoji="0" lang="en-US" dirty="0"/>
          </a:p>
        </p:txBody>
      </p:sp>
      <p:sp>
        <p:nvSpPr>
          <p:cNvPr id="4" name="Title 3"/>
          <p:cNvSpPr>
            <a:spLocks noGrp="1"/>
          </p:cNvSpPr>
          <p:nvPr>
            <p:ph type="title"/>
          </p:nvPr>
        </p:nvSpPr>
        <p:spPr>
          <a:xfrm>
            <a:off x="457200" y="152400"/>
            <a:ext cx="8229600" cy="1143000"/>
          </a:xfrm>
        </p:spPr>
        <p:txBody>
          <a:bodyPr/>
          <a:lstStyle/>
          <a:p>
            <a:r>
              <a:rPr lang="en-CA" dirty="0"/>
              <a:t>What is a QBP?</a:t>
            </a:r>
          </a:p>
        </p:txBody>
      </p:sp>
      <p:sp>
        <p:nvSpPr>
          <p:cNvPr id="9" name="Content Placeholder 1"/>
          <p:cNvSpPr txBox="1">
            <a:spLocks/>
          </p:cNvSpPr>
          <p:nvPr/>
        </p:nvSpPr>
        <p:spPr>
          <a:xfrm>
            <a:off x="335844" y="3200400"/>
            <a:ext cx="5913120" cy="2971800"/>
          </a:xfrm>
          <a:prstGeom prst="rect">
            <a:avLst/>
          </a:prstGeom>
        </p:spPr>
        <p:txBody>
          <a:bodyPr vert="horz">
            <a:normAutofit fontScale="92500"/>
          </a:bodyPr>
          <a:lstStyle>
            <a:lvl1pPr marL="365760" indent="-256032" algn="l" rtl="0" eaLnBrk="1" latinLnBrk="0" hangingPunct="1">
              <a:spcBef>
                <a:spcPts val="400"/>
              </a:spcBef>
              <a:spcAft>
                <a:spcPts val="0"/>
              </a:spcAft>
              <a:buClr>
                <a:srgbClr val="0070C0"/>
              </a:buClr>
              <a:buSzPct val="100000"/>
              <a:buFont typeface="Arial" pitchFamily="34" charset="0"/>
              <a:buChar char="•"/>
              <a:defRPr kumimoji="0" lang="en-US" sz="2600" kern="1200">
                <a:solidFill>
                  <a:schemeClr val="tx1"/>
                </a:solidFill>
                <a:latin typeface="Calibri" pitchFamily="34" charset="0"/>
                <a:ea typeface="+mn-ea"/>
                <a:cs typeface="Arial" pitchFamily="34" charset="0"/>
              </a:defRPr>
            </a:lvl1pPr>
            <a:lvl2pPr marL="621792" indent="-228600" algn="l" rtl="0" eaLnBrk="1" latinLnBrk="0" hangingPunct="1">
              <a:spcBef>
                <a:spcPts val="324"/>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2pPr>
            <a:lvl3pPr marL="859536" indent="-228600" algn="l" rtl="0" eaLnBrk="1" latinLnBrk="0" hangingPunct="1">
              <a:spcBef>
                <a:spcPts val="350"/>
              </a:spcBef>
              <a:buClr>
                <a:srgbClr val="0070C0"/>
              </a:buClr>
              <a:buSzPct val="100000"/>
              <a:buFont typeface="Arial" pitchFamily="34" charset="0"/>
              <a:buChar char="•"/>
              <a:defRPr kumimoji="0" lang="en-US" sz="2400" kern="1200">
                <a:solidFill>
                  <a:schemeClr val="tx1"/>
                </a:solidFill>
                <a:latin typeface="Calibri" pitchFamily="34" charset="0"/>
                <a:ea typeface="+mn-ea"/>
                <a:cs typeface="Arial" pitchFamily="34" charset="0"/>
              </a:defRPr>
            </a:lvl3pPr>
            <a:lvl4pPr marL="1143000" indent="-228600" algn="l" rtl="0" eaLnBrk="1" latinLnBrk="0" hangingPunct="1">
              <a:spcBef>
                <a:spcPts val="350"/>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4pPr>
            <a:lvl5pPr marL="1371600" indent="-228600" algn="l" rtl="0" eaLnBrk="1" latinLnBrk="0" hangingPunct="1">
              <a:spcBef>
                <a:spcPts val="350"/>
              </a:spcBef>
              <a:buClr>
                <a:srgbClr val="0070C0"/>
              </a:buClr>
              <a:buFont typeface="Arial" pitchFamily="34" charset="0"/>
              <a:buChar char="•"/>
              <a:defRPr kumimoji="0" lang="en-US" sz="2400" kern="1200">
                <a:solidFill>
                  <a:schemeClr val="tx1"/>
                </a:solidFill>
                <a:latin typeface="Calibri" pitchFamily="34" charset="0"/>
                <a:ea typeface="+mn-ea"/>
                <a:cs typeface="Arial"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CA" sz="2800" dirty="0" smtClean="0"/>
              <a:t>HSFR allocates funds based on a price, volume and quality approach, premised on evidence-based practices and available data. It been identified as an important mechanism to strengthen the link between the delivery of high quality care and fiscal sustainability.</a:t>
            </a:r>
          </a:p>
          <a:p>
            <a:endParaRPr lang="en-CA" dirty="0" smtClean="0"/>
          </a:p>
          <a:p>
            <a:endParaRPr lang="en-CA" dirty="0" smtClean="0"/>
          </a:p>
          <a:p>
            <a:pPr marL="109728" indent="0">
              <a:buFont typeface="Arial" pitchFamily="34" charset="0"/>
              <a:buNone/>
            </a:pPr>
            <a:endParaRPr lang="en-CA" dirty="0"/>
          </a:p>
        </p:txBody>
      </p:sp>
    </p:spTree>
    <p:extLst>
      <p:ext uri="{BB962C8B-B14F-4D97-AF65-F5344CB8AC3E}">
        <p14:creationId xmlns:p14="http://schemas.microsoft.com/office/powerpoint/2010/main" val="387120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lnSpcReduction="10000"/>
          </a:bodyPr>
          <a:lstStyle/>
          <a:p>
            <a:pPr marL="109728" indent="0">
              <a:buNone/>
            </a:pPr>
            <a:r>
              <a:rPr lang="en-CA" dirty="0" smtClean="0"/>
              <a:t>This QBP was </a:t>
            </a:r>
            <a:r>
              <a:rPr lang="en-CA" dirty="0"/>
              <a:t>developed as a part of Ontario’s Health System Funding Reform (HSFR) </a:t>
            </a:r>
            <a:r>
              <a:rPr lang="en-CA" dirty="0" smtClean="0"/>
              <a:t>to:</a:t>
            </a:r>
          </a:p>
          <a:p>
            <a:r>
              <a:rPr lang="en-CA" dirty="0" smtClean="0"/>
              <a:t>Promote normal birth</a:t>
            </a:r>
          </a:p>
          <a:p>
            <a:r>
              <a:rPr lang="en-CA" dirty="0" smtClean="0"/>
              <a:t>Address the variation in Caesarean Section (CS) rates across the province in the low risk mother</a:t>
            </a:r>
          </a:p>
          <a:p>
            <a:r>
              <a:rPr lang="en-CA" dirty="0" smtClean="0"/>
              <a:t>Improve patient outcomes via focusing on the delivery of standardized, evidence-informed practices</a:t>
            </a:r>
          </a:p>
          <a:p>
            <a:pPr marL="109728" indent="0">
              <a:buNone/>
            </a:pPr>
            <a:endParaRPr lang="en-CA" dirty="0"/>
          </a:p>
          <a:p>
            <a:pPr>
              <a:buFont typeface="Wingdings" panose="05000000000000000000" pitchFamily="2" charset="2"/>
              <a:buChar char="Ø"/>
            </a:pPr>
            <a:r>
              <a:rPr lang="en-CA" dirty="0"/>
              <a:t>Hospital funding changes </a:t>
            </a:r>
            <a:r>
              <a:rPr lang="en-CA" dirty="0" smtClean="0"/>
              <a:t>with </a:t>
            </a:r>
            <a:r>
              <a:rPr lang="en-CA" dirty="0"/>
              <a:t>regards to how low risk births </a:t>
            </a:r>
            <a:r>
              <a:rPr lang="en-CA" dirty="0" smtClean="0"/>
              <a:t>will be remunerated </a:t>
            </a:r>
            <a:r>
              <a:rPr lang="en-CA" dirty="0"/>
              <a:t>are planned for </a:t>
            </a:r>
            <a:r>
              <a:rPr lang="en-CA" dirty="0" smtClean="0"/>
              <a:t>the 2019/20 </a:t>
            </a:r>
            <a:r>
              <a:rPr lang="en-CA" dirty="0"/>
              <a:t>fiscal </a:t>
            </a:r>
            <a:r>
              <a:rPr lang="en-CA" dirty="0" smtClean="0"/>
              <a:t>year.</a:t>
            </a:r>
          </a:p>
          <a:p>
            <a:pPr>
              <a:buFont typeface="Wingdings" panose="05000000000000000000" pitchFamily="2" charset="2"/>
              <a:buChar char="Ø"/>
            </a:pPr>
            <a:r>
              <a:rPr lang="en-CA" dirty="0" smtClean="0"/>
              <a:t>2018/19 will be a year for clinical adoption.</a:t>
            </a:r>
          </a:p>
          <a:p>
            <a:pPr marL="109728" indent="0">
              <a:buNone/>
            </a:pPr>
            <a:endParaRPr lang="en-CA" dirty="0"/>
          </a:p>
        </p:txBody>
      </p:sp>
      <p:sp>
        <p:nvSpPr>
          <p:cNvPr id="3" name="Slide Number Placeholder 2"/>
          <p:cNvSpPr>
            <a:spLocks noGrp="1"/>
          </p:cNvSpPr>
          <p:nvPr>
            <p:ph type="sldNum" sz="quarter" idx="12"/>
          </p:nvPr>
        </p:nvSpPr>
        <p:spPr/>
        <p:txBody>
          <a:bodyPr/>
          <a:lstStyle/>
          <a:p>
            <a:fld id="{D5BBC35B-A44B-4119-B8DA-DE9E3DFADA20}" type="slidenum">
              <a:rPr kumimoji="0" lang="en-US" smtClean="0"/>
              <a:pPr/>
              <a:t>5</a:t>
            </a:fld>
            <a:endParaRPr kumimoji="0" lang="en-US" dirty="0"/>
          </a:p>
        </p:txBody>
      </p:sp>
      <p:sp>
        <p:nvSpPr>
          <p:cNvPr id="4" name="Title 3"/>
          <p:cNvSpPr>
            <a:spLocks noGrp="1"/>
          </p:cNvSpPr>
          <p:nvPr>
            <p:ph type="title"/>
          </p:nvPr>
        </p:nvSpPr>
        <p:spPr/>
        <p:txBody>
          <a:bodyPr/>
          <a:lstStyle/>
          <a:p>
            <a:r>
              <a:rPr lang="en-CA" dirty="0" smtClean="0"/>
              <a:t>Why is this Important?</a:t>
            </a:r>
            <a:endParaRPr lang="en-CA" dirty="0"/>
          </a:p>
        </p:txBody>
      </p:sp>
      <p:pic>
        <p:nvPicPr>
          <p:cNvPr id="5" name="Picture 4"/>
          <p:cNvPicPr>
            <a:picLocks noChangeAspect="1"/>
          </p:cNvPicPr>
          <p:nvPr/>
        </p:nvPicPr>
        <p:blipFill>
          <a:blip r:embed="rId3"/>
          <a:stretch>
            <a:fillRect/>
          </a:stretch>
        </p:blipFill>
        <p:spPr>
          <a:xfrm>
            <a:off x="7443108" y="5344054"/>
            <a:ext cx="1243692" cy="1237595"/>
          </a:xfrm>
          <a:prstGeom prst="rect">
            <a:avLst/>
          </a:prstGeom>
        </p:spPr>
      </p:pic>
    </p:spTree>
    <p:extLst>
      <p:ext uri="{BB962C8B-B14F-4D97-AF65-F5344CB8AC3E}">
        <p14:creationId xmlns:p14="http://schemas.microsoft.com/office/powerpoint/2010/main" val="279973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lstStyle/>
          <a:p>
            <a:r>
              <a:rPr lang="en-CA" dirty="0"/>
              <a:t>For more information refer to the </a:t>
            </a:r>
            <a:r>
              <a:rPr lang="en-CA" b="1" dirty="0"/>
              <a:t>Low Risk Birth QBP Toolkit</a:t>
            </a:r>
            <a:r>
              <a:rPr lang="en-CA" dirty="0"/>
              <a:t> and the </a:t>
            </a:r>
            <a:r>
              <a:rPr lang="en-CA" b="1" dirty="0" smtClean="0"/>
              <a:t>QBP Handbook for Low Risk Birth</a:t>
            </a:r>
            <a:r>
              <a:rPr lang="en-CA" dirty="0" smtClean="0"/>
              <a:t>.</a:t>
            </a:r>
            <a:endParaRPr lang="en-CA" dirty="0"/>
          </a:p>
          <a:p>
            <a:r>
              <a:rPr lang="en-CA" dirty="0"/>
              <a:t>BORN Ontario will be developing </a:t>
            </a:r>
            <a:r>
              <a:rPr lang="en-CA" dirty="0" smtClean="0"/>
              <a:t>a data report to support the implementation of the clinical recommendations.</a:t>
            </a:r>
            <a:endParaRPr lang="en-CA" dirty="0"/>
          </a:p>
          <a:p>
            <a:r>
              <a:rPr lang="en-CA" dirty="0"/>
              <a:t>PCMCH will be hosting a series of </a:t>
            </a:r>
            <a:r>
              <a:rPr lang="en-CA" dirty="0" smtClean="0"/>
              <a:t>webinars </a:t>
            </a:r>
            <a:r>
              <a:rPr lang="en-CA" dirty="0"/>
              <a:t>including one focused on funding and related questions (Winter 2018/19</a:t>
            </a:r>
            <a:r>
              <a:rPr lang="en-CA" dirty="0" smtClean="0"/>
              <a:t>).</a:t>
            </a:r>
          </a:p>
        </p:txBody>
      </p:sp>
      <p:sp>
        <p:nvSpPr>
          <p:cNvPr id="3" name="Slide Number Placeholder 2"/>
          <p:cNvSpPr>
            <a:spLocks noGrp="1"/>
          </p:cNvSpPr>
          <p:nvPr>
            <p:ph type="sldNum" sz="quarter" idx="12"/>
          </p:nvPr>
        </p:nvSpPr>
        <p:spPr>
          <a:xfrm>
            <a:off x="30480" y="6647688"/>
            <a:ext cx="365760" cy="365125"/>
          </a:xfrm>
        </p:spPr>
        <p:txBody>
          <a:bodyPr/>
          <a:lstStyle/>
          <a:p>
            <a:fld id="{D5BBC35B-A44B-4119-B8DA-DE9E3DFADA20}" type="slidenum">
              <a:rPr kumimoji="0" lang="en-US" smtClean="0"/>
              <a:pPr/>
              <a:t>6</a:t>
            </a:fld>
            <a:endParaRPr kumimoji="0" lang="en-US" dirty="0"/>
          </a:p>
        </p:txBody>
      </p:sp>
      <p:sp>
        <p:nvSpPr>
          <p:cNvPr id="4" name="Title 3"/>
          <p:cNvSpPr>
            <a:spLocks noGrp="1"/>
          </p:cNvSpPr>
          <p:nvPr>
            <p:ph type="title"/>
          </p:nvPr>
        </p:nvSpPr>
        <p:spPr/>
        <p:txBody>
          <a:bodyPr/>
          <a:lstStyle/>
          <a:p>
            <a:r>
              <a:rPr lang="en-CA" dirty="0"/>
              <a:t>Resources</a:t>
            </a:r>
          </a:p>
        </p:txBody>
      </p:sp>
      <p:sp>
        <p:nvSpPr>
          <p:cNvPr id="8" name="TextBox 7"/>
          <p:cNvSpPr txBox="1"/>
          <p:nvPr/>
        </p:nvSpPr>
        <p:spPr>
          <a:xfrm>
            <a:off x="855535" y="4714629"/>
            <a:ext cx="4023360" cy="1292662"/>
          </a:xfrm>
          <a:prstGeom prst="rect">
            <a:avLst/>
          </a:prstGeom>
          <a:noFill/>
        </p:spPr>
        <p:txBody>
          <a:bodyPr wrap="square" rtlCol="0">
            <a:spAutoFit/>
          </a:bodyPr>
          <a:lstStyle/>
          <a:p>
            <a:r>
              <a:rPr lang="en-CA" sz="2600" dirty="0">
                <a:solidFill>
                  <a:srgbClr val="0070C0"/>
                </a:solidFill>
                <a:latin typeface="Calibri" panose="020F0502020204030204" pitchFamily="34" charset="0"/>
              </a:rPr>
              <a:t>Information and resources available at: www.pcmch.on.ca</a:t>
            </a:r>
          </a:p>
        </p:txBody>
      </p:sp>
      <p:pic>
        <p:nvPicPr>
          <p:cNvPr id="6" name="Picture 5"/>
          <p:cNvPicPr>
            <a:picLocks noChangeAspect="1"/>
          </p:cNvPicPr>
          <p:nvPr/>
        </p:nvPicPr>
        <p:blipFill>
          <a:blip r:embed="rId3"/>
          <a:stretch>
            <a:fillRect/>
          </a:stretch>
        </p:blipFill>
        <p:spPr>
          <a:xfrm rot="638217">
            <a:off x="6743267" y="4334871"/>
            <a:ext cx="1734143" cy="2306698"/>
          </a:xfrm>
          <a:prstGeom prst="rect">
            <a:avLst/>
          </a:prstGeom>
          <a:ln>
            <a:solidFill>
              <a:schemeClr val="tx1">
                <a:lumMod val="50000"/>
                <a:lumOff val="50000"/>
              </a:schemeClr>
            </a:solidFill>
          </a:ln>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653991">
            <a:off x="5201047" y="4406463"/>
            <a:ext cx="1800124" cy="2274106"/>
          </a:xfrm>
          <a:prstGeom prst="rect">
            <a:avLst/>
          </a:prstGeom>
          <a:ln>
            <a:solidFill>
              <a:schemeClr val="tx1">
                <a:lumMod val="50000"/>
                <a:lumOff val="50000"/>
              </a:schemeClr>
            </a:solidFill>
          </a:ln>
        </p:spPr>
      </p:pic>
    </p:spTree>
    <p:extLst>
      <p:ext uri="{BB962C8B-B14F-4D97-AF65-F5344CB8AC3E}">
        <p14:creationId xmlns:p14="http://schemas.microsoft.com/office/powerpoint/2010/main" val="770849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7</a:t>
            </a:fld>
            <a:endParaRPr kumimoji="0" lang="en-US" dirty="0"/>
          </a:p>
        </p:txBody>
      </p:sp>
      <p:sp>
        <p:nvSpPr>
          <p:cNvPr id="5" name="Title 3"/>
          <p:cNvSpPr txBox="1">
            <a:spLocks/>
          </p:cNvSpPr>
          <p:nvPr/>
        </p:nvSpPr>
        <p:spPr>
          <a:xfrm>
            <a:off x="0" y="1752601"/>
            <a:ext cx="9144000" cy="1829761"/>
          </a:xfrm>
          <a:prstGeom prst="rect">
            <a:avLst/>
          </a:prstGeom>
          <a:solidFill>
            <a:schemeClr val="bg1">
              <a:lumMod val="85000"/>
            </a:schemeClr>
          </a:solidFill>
        </p:spPr>
        <p:txBody>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QBP for Low Risk Birth</a:t>
            </a: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CA" sz="5400" b="1" i="0" u="none" strike="noStrike" kern="1200" cap="none" spc="0" normalizeH="0" baseline="0" noProof="0" dirty="0" smtClean="0">
                <a:ln>
                  <a:noFill/>
                </a:ln>
                <a:solidFill>
                  <a:srgbClr val="0070C0"/>
                </a:solidFill>
                <a:uLnTx/>
                <a:uFillTx/>
                <a:latin typeface="Calibri" pitchFamily="34" charset="0"/>
                <a:ea typeface="+mj-ea"/>
                <a:cs typeface="Arial" pitchFamily="34" charset="0"/>
              </a:rPr>
              <a:t>Context</a:t>
            </a:r>
            <a:endParaRPr kumimoji="0" lang="en-CA" sz="5400" b="1" i="0" u="none" strike="noStrike" kern="1200" cap="none" spc="0" normalizeH="0" baseline="0" noProof="0" dirty="0">
              <a:ln>
                <a:noFill/>
              </a:ln>
              <a:solidFill>
                <a:srgbClr val="0070C0"/>
              </a:solidFill>
              <a:uLnTx/>
              <a:uFillTx/>
              <a:latin typeface="Calibri" pitchFamily="34" charset="0"/>
              <a:ea typeface="+mj-ea"/>
              <a:cs typeface="Arial" pitchFamily="34" charset="0"/>
            </a:endParaRPr>
          </a:p>
        </p:txBody>
      </p:sp>
    </p:spTree>
    <p:extLst>
      <p:ext uri="{BB962C8B-B14F-4D97-AF65-F5344CB8AC3E}">
        <p14:creationId xmlns:p14="http://schemas.microsoft.com/office/powerpoint/2010/main" val="79677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Background – Caesarean Section Rates</a:t>
            </a:r>
            <a:endParaRPr lang="en-US" sz="3200" dirty="0">
              <a:latin typeface="Calibri" pitchFamily="34" charset="0"/>
            </a:endParaRPr>
          </a:p>
        </p:txBody>
      </p:sp>
      <p:sp>
        <p:nvSpPr>
          <p:cNvPr id="4" name="Slide Number Placeholder 3"/>
          <p:cNvSpPr>
            <a:spLocks noGrp="1"/>
          </p:cNvSpPr>
          <p:nvPr>
            <p:ph type="sldNum" sz="quarter" idx="12"/>
          </p:nvPr>
        </p:nvSpPr>
        <p:spPr/>
        <p:txBody>
          <a:bodyPr/>
          <a:lstStyle/>
          <a:p>
            <a:fld id="{D5BBC35B-A44B-4119-B8DA-DE9E3DFADA20}" type="slidenum">
              <a:rPr kumimoji="0" lang="en-US" smtClean="0"/>
              <a:pPr/>
              <a:t>8</a:t>
            </a:fld>
            <a:endParaRPr kumimoji="0" lang="en-US" dirty="0"/>
          </a:p>
        </p:txBody>
      </p:sp>
      <p:sp>
        <p:nvSpPr>
          <p:cNvPr id="10" name="TextBox 9"/>
          <p:cNvSpPr txBox="1"/>
          <p:nvPr/>
        </p:nvSpPr>
        <p:spPr>
          <a:xfrm>
            <a:off x="6580402" y="6436727"/>
            <a:ext cx="2144498" cy="523220"/>
          </a:xfrm>
          <a:prstGeom prst="rect">
            <a:avLst/>
          </a:prstGeom>
          <a:noFill/>
        </p:spPr>
        <p:txBody>
          <a:bodyPr wrap="none" rtlCol="0">
            <a:spAutoFit/>
          </a:bodyPr>
          <a:lstStyle/>
          <a:p>
            <a:r>
              <a:rPr lang="en-US" sz="1400" dirty="0">
                <a:solidFill>
                  <a:schemeClr val="tx1">
                    <a:lumMod val="65000"/>
                    <a:lumOff val="35000"/>
                  </a:schemeClr>
                </a:solidFill>
                <a:latin typeface="Calibri" panose="020F0502020204030204" pitchFamily="34" charset="0"/>
              </a:rPr>
              <a:t>BORN Ontario (</a:t>
            </a:r>
            <a:r>
              <a:rPr lang="en-US" sz="1400" dirty="0" smtClean="0">
                <a:solidFill>
                  <a:schemeClr val="tx1">
                    <a:lumMod val="65000"/>
                    <a:lumOff val="35000"/>
                  </a:schemeClr>
                </a:solidFill>
                <a:latin typeface="Calibri" panose="020F0502020204030204" pitchFamily="34" charset="0"/>
              </a:rPr>
              <a:t>2006-2017)</a:t>
            </a:r>
            <a:endParaRPr lang="en-US" sz="1400" dirty="0">
              <a:solidFill>
                <a:schemeClr val="tx1">
                  <a:lumMod val="65000"/>
                  <a:lumOff val="35000"/>
                </a:schemeClr>
              </a:solidFill>
              <a:latin typeface="Calibri" panose="020F0502020204030204" pitchFamily="34" charset="0"/>
            </a:endParaRPr>
          </a:p>
          <a:p>
            <a:endParaRPr lang="en-CA" sz="1400" dirty="0">
              <a:solidFill>
                <a:schemeClr val="tx1">
                  <a:lumMod val="65000"/>
                  <a:lumOff val="35000"/>
                </a:schemeClr>
              </a:solidFill>
            </a:endParaRPr>
          </a:p>
        </p:txBody>
      </p:sp>
      <p:pic>
        <p:nvPicPr>
          <p:cNvPr id="12" name="Content Placeholder 11"/>
          <p:cNvPicPr>
            <a:picLocks noGrp="1" noChangeAspect="1"/>
          </p:cNvPicPr>
          <p:nvPr>
            <p:ph idx="1"/>
          </p:nvPr>
        </p:nvPicPr>
        <p:blipFill>
          <a:blip r:embed="rId3"/>
          <a:stretch>
            <a:fillRect/>
          </a:stretch>
        </p:blipFill>
        <p:spPr>
          <a:xfrm>
            <a:off x="791406" y="1417638"/>
            <a:ext cx="7561188" cy="45447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BC35B-A44B-4119-B8DA-DE9E3DFADA20}" type="slidenum">
              <a:rPr kumimoji="0" lang="en-US" smtClean="0"/>
              <a:pPr/>
              <a:t>9</a:t>
            </a:fld>
            <a:endParaRPr kumimoji="0" lang="en-US" dirty="0"/>
          </a:p>
        </p:txBody>
      </p:sp>
      <p:sp>
        <p:nvSpPr>
          <p:cNvPr id="10" name="TextBox 9"/>
          <p:cNvSpPr txBox="1"/>
          <p:nvPr/>
        </p:nvSpPr>
        <p:spPr>
          <a:xfrm>
            <a:off x="3048000" y="6349241"/>
            <a:ext cx="6096000" cy="523220"/>
          </a:xfrm>
          <a:prstGeom prst="rect">
            <a:avLst/>
          </a:prstGeom>
          <a:noFill/>
        </p:spPr>
        <p:txBody>
          <a:bodyPr wrap="square" rtlCol="0">
            <a:spAutoFit/>
          </a:bodyPr>
          <a:lstStyle/>
          <a:p>
            <a:pPr algn="r"/>
            <a:r>
              <a:rPr lang="en-US" sz="1400" dirty="0">
                <a:solidFill>
                  <a:schemeClr val="tx1">
                    <a:lumMod val="75000"/>
                    <a:lumOff val="25000"/>
                  </a:schemeClr>
                </a:solidFill>
                <a:latin typeface="Calibri" panose="020F0502020204030204" pitchFamily="34" charset="0"/>
              </a:rPr>
              <a:t>BORN Ontario (April 2009 – March 2014) </a:t>
            </a:r>
          </a:p>
          <a:p>
            <a:pPr algn="r"/>
            <a:r>
              <a:rPr lang="en-US" sz="1400" dirty="0">
                <a:solidFill>
                  <a:schemeClr val="tx1">
                    <a:lumMod val="75000"/>
                    <a:lumOff val="25000"/>
                  </a:schemeClr>
                </a:solidFill>
                <a:latin typeface="Calibri" panose="020F0502020204030204" pitchFamily="34" charset="0"/>
              </a:rPr>
              <a:t>Does not included hospitals with suppressed numbers. </a:t>
            </a:r>
          </a:p>
        </p:txBody>
      </p:sp>
      <p:sp>
        <p:nvSpPr>
          <p:cNvPr id="9" name="Title 2"/>
          <p:cNvSpPr>
            <a:spLocks noGrp="1"/>
          </p:cNvSpPr>
          <p:nvPr>
            <p:ph type="title"/>
          </p:nvPr>
        </p:nvSpPr>
        <p:spPr>
          <a:xfrm>
            <a:off x="457200" y="274638"/>
            <a:ext cx="8229600" cy="1143000"/>
          </a:xfrm>
        </p:spPr>
        <p:txBody>
          <a:bodyPr>
            <a:normAutofit fontScale="90000"/>
          </a:bodyPr>
          <a:lstStyle/>
          <a:p>
            <a:r>
              <a:rPr lang="en-US" dirty="0" smtClean="0"/>
              <a:t>Background – Caesarean Section Rates</a:t>
            </a:r>
            <a:endParaRPr lang="en-US" sz="3200" dirty="0">
              <a:latin typeface="Calibri" pitchFamily="34" charset="0"/>
            </a:endParaRPr>
          </a:p>
        </p:txBody>
      </p:sp>
      <p:pic>
        <p:nvPicPr>
          <p:cNvPr id="2" name="Picture 1"/>
          <p:cNvPicPr>
            <a:picLocks noChangeAspect="1"/>
          </p:cNvPicPr>
          <p:nvPr/>
        </p:nvPicPr>
        <p:blipFill>
          <a:blip r:embed="rId3"/>
          <a:stretch>
            <a:fillRect/>
          </a:stretch>
        </p:blipFill>
        <p:spPr>
          <a:xfrm>
            <a:off x="174502" y="1831709"/>
            <a:ext cx="8817097" cy="3666793"/>
          </a:xfrm>
          <a:prstGeom prst="rect">
            <a:avLst/>
          </a:prstGeom>
        </p:spPr>
      </p:pic>
    </p:spTree>
    <p:extLst>
      <p:ext uri="{BB962C8B-B14F-4D97-AF65-F5344CB8AC3E}">
        <p14:creationId xmlns:p14="http://schemas.microsoft.com/office/powerpoint/2010/main" val="31546451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PCMCH">
      <a:dk1>
        <a:sysClr val="windowText" lastClr="000000"/>
      </a:dk1>
      <a:lt1>
        <a:sysClr val="window" lastClr="FFFFFF"/>
      </a:lt1>
      <a:dk2>
        <a:srgbClr val="464646"/>
      </a:dk2>
      <a:lt2>
        <a:srgbClr val="DEF5FA"/>
      </a:lt2>
      <a:accent1>
        <a:srgbClr val="9CDCF8"/>
      </a:accent1>
      <a:accent2>
        <a:srgbClr val="EC151E"/>
      </a:accent2>
      <a:accent3>
        <a:srgbClr val="FFC20F"/>
      </a:accent3>
      <a:accent4>
        <a:srgbClr val="D1E05E"/>
      </a:accent4>
      <a:accent5>
        <a:srgbClr val="FFFFFF"/>
      </a:accent5>
      <a:accent6>
        <a:srgbClr val="FFFFFF"/>
      </a:accent6>
      <a:hlink>
        <a:srgbClr val="0070C0"/>
      </a:hlink>
      <a:folHlink>
        <a:srgbClr val="44B9E8"/>
      </a:folHlink>
    </a:clrScheme>
    <a:fontScheme name="Custom 1">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078E8CB2FE084BB1CEB94F06F580E6" ma:contentTypeVersion="15" ma:contentTypeDescription="Create a new document." ma:contentTypeScope="" ma:versionID="62e199d12a9a3062e83cc33e95120966">
  <xsd:schema xmlns:xsd="http://www.w3.org/2001/XMLSchema" xmlns:xs="http://www.w3.org/2001/XMLSchema" xmlns:p="http://schemas.microsoft.com/office/2006/metadata/properties" xmlns:ns1="http://schemas.microsoft.com/sharepoint/v3" xmlns:ns2="99ca42c7-4149-4517-9b0f-d16991ca5fde" xmlns:ns3="1eba7a9a-2dd8-4d81-9b76-840965769c26" targetNamespace="http://schemas.microsoft.com/office/2006/metadata/properties" ma:root="true" ma:fieldsID="d5bd4170eae9fc71671ecd11b898389d" ns1:_="" ns2:_="" ns3:_="">
    <xsd:import namespace="http://schemas.microsoft.com/sharepoint/v3"/>
    <xsd:import namespace="99ca42c7-4149-4517-9b0f-d16991ca5fde"/>
    <xsd:import namespace="1eba7a9a-2dd8-4d81-9b76-840965769c2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ca42c7-4149-4517-9b0f-d16991ca5f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2c7765c-3bc8-49c5-b842-944362e960d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ba7a9a-2dd8-4d81-9b76-840965769c2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a271a62-ff9a-4e49-83c4-354a0b6a9357}" ma:internalName="TaxCatchAll" ma:showField="CatchAllData" ma:web="1eba7a9a-2dd8-4d81-9b76-840965769c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1eba7a9a-2dd8-4d81-9b76-840965769c26" xsi:nil="true"/>
    <lcf76f155ced4ddcb4097134ff3c332f xmlns="99ca42c7-4149-4517-9b0f-d16991ca5fd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941534-1A7D-4B08-BFA7-B734B1FFCF24}"/>
</file>

<file path=customXml/itemProps2.xml><?xml version="1.0" encoding="utf-8"?>
<ds:datastoreItem xmlns:ds="http://schemas.openxmlformats.org/officeDocument/2006/customXml" ds:itemID="{D8CEAF8A-DCF7-4370-BADD-745275F5BAFF}"/>
</file>

<file path=customXml/itemProps3.xml><?xml version="1.0" encoding="utf-8"?>
<ds:datastoreItem xmlns:ds="http://schemas.openxmlformats.org/officeDocument/2006/customXml" ds:itemID="{ADC78761-FAFA-421B-A7D8-6EDB322A5F0E}"/>
</file>

<file path=docProps/app.xml><?xml version="1.0" encoding="utf-8"?>
<Properties xmlns="http://schemas.openxmlformats.org/officeDocument/2006/extended-properties" xmlns:vt="http://schemas.openxmlformats.org/officeDocument/2006/docPropsVTypes">
  <Template>Concourse</Template>
  <TotalTime>2353</TotalTime>
  <Words>3299</Words>
  <Application>Microsoft Office PowerPoint</Application>
  <PresentationFormat>On-screen Show (4:3)</PresentationFormat>
  <Paragraphs>417</Paragraphs>
  <Slides>36</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Narrow</vt:lpstr>
      <vt:lpstr>Calibri</vt:lpstr>
      <vt:lpstr>Times</vt:lpstr>
      <vt:lpstr>Times New Roman</vt:lpstr>
      <vt:lpstr>Wingdings</vt:lpstr>
      <vt:lpstr>Wingdings 2</vt:lpstr>
      <vt:lpstr>Concourse</vt:lpstr>
      <vt:lpstr>Quality Based Procedure for  Low Risk Birth: Clinical Recommendations</vt:lpstr>
      <vt:lpstr>PowerPoint Presentation</vt:lpstr>
      <vt:lpstr>Purpose of this Presentation</vt:lpstr>
      <vt:lpstr>What is a QBP?</vt:lpstr>
      <vt:lpstr>Why is this Important?</vt:lpstr>
      <vt:lpstr>Resources</vt:lpstr>
      <vt:lpstr>PowerPoint Presentation</vt:lpstr>
      <vt:lpstr>Background – Caesarean Section Rates</vt:lpstr>
      <vt:lpstr>Background – Caesarean Section Rates</vt:lpstr>
      <vt:lpstr>POLL</vt:lpstr>
      <vt:lpstr>POLL</vt:lpstr>
      <vt:lpstr>Complications of Caesarean Section</vt:lpstr>
      <vt:lpstr>Long Term Risks of Caesarean Section</vt:lpstr>
      <vt:lpstr>PowerPoint Presentation</vt:lpstr>
      <vt:lpstr>Do you know the Caesarean section rate for your hospital?</vt:lpstr>
      <vt:lpstr>Description of the QBP</vt:lpstr>
      <vt:lpstr>Inclusion Criteria</vt:lpstr>
      <vt:lpstr>Exclusion  Criteria </vt:lpstr>
      <vt:lpstr>PowerPoint Presentation</vt:lpstr>
      <vt:lpstr>QBP Clinical Recommendations</vt:lpstr>
      <vt:lpstr>Pre-Pregnancy Recommendations</vt:lpstr>
      <vt:lpstr>Antenatal Phase Recommendations</vt:lpstr>
      <vt:lpstr>Engage women in discussion to decrease the chance of Caesarean section</vt:lpstr>
      <vt:lpstr>37 to 41 Weeks Recommendations</vt:lpstr>
      <vt:lpstr>PowerPoint Presentation</vt:lpstr>
      <vt:lpstr>Management of Labour Recommendations</vt:lpstr>
      <vt:lpstr>PowerPoint Presentation</vt:lpstr>
      <vt:lpstr>PowerPoint Presentation</vt:lpstr>
      <vt:lpstr>PowerPoint Presentation</vt:lpstr>
      <vt:lpstr>Post-Delivery Management Recommendations</vt:lpstr>
      <vt:lpstr>Retrospective Evaluation/Review Recommendations</vt:lpstr>
      <vt:lpstr>PowerPoint Presentation</vt:lpstr>
      <vt:lpstr>PowerPoint Presentation</vt:lpstr>
      <vt:lpstr>PowerPoint Presentation</vt:lpstr>
      <vt:lpstr>PowerPoint Presentation</vt:lpstr>
      <vt:lpstr>PowerPoint Presentation</vt:lpstr>
    </vt:vector>
  </TitlesOfParts>
  <Company>London Hospitals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Zahreddine</dc:creator>
  <cp:lastModifiedBy>Laura Zahreddine</cp:lastModifiedBy>
  <cp:revision>214</cp:revision>
  <dcterms:created xsi:type="dcterms:W3CDTF">2011-05-12T19:53:16Z</dcterms:created>
  <dcterms:modified xsi:type="dcterms:W3CDTF">2018-05-15T19:58:12Z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0x0101003E078E8CB2FE084BB1CEB94F06F580E6</vt:lpwstr>
  </property>
</Properties>
</file>